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90" r:id="rId3"/>
    <p:sldId id="257" r:id="rId4"/>
    <p:sldId id="258" r:id="rId5"/>
    <p:sldId id="260" r:id="rId6"/>
    <p:sldId id="263" r:id="rId7"/>
    <p:sldId id="264" r:id="rId8"/>
    <p:sldId id="265" r:id="rId9"/>
    <p:sldId id="266" r:id="rId10"/>
    <p:sldId id="267" r:id="rId11"/>
    <p:sldId id="268" r:id="rId12"/>
    <p:sldId id="269" r:id="rId13"/>
    <p:sldId id="272" r:id="rId14"/>
    <p:sldId id="273"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91" r:id="rId28"/>
    <p:sldId id="292" r:id="rId29"/>
    <p:sldId id="288" r:id="rId30"/>
    <p:sldId id="289" r:id="rId31"/>
    <p:sldId id="293" r:id="rId32"/>
  </p:sldIdLst>
  <p:sldSz cx="13004800" cy="9753600"/>
  <p:notesSz cx="7099300" cy="102346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4" autoAdjust="0"/>
  </p:normalViewPr>
  <p:slideViewPr>
    <p:cSldViewPr snapToGrid="0">
      <p:cViewPr varScale="1">
        <p:scale>
          <a:sx n="50" d="100"/>
          <a:sy n="50" d="100"/>
        </p:scale>
        <p:origin x="134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992188" y="768350"/>
            <a:ext cx="5114925" cy="3836988"/>
          </a:xfrm>
          <a:prstGeom prst="rect">
            <a:avLst/>
          </a:prstGeom>
        </p:spPr>
        <p:txBody>
          <a:bodyPr lIns="99048" tIns="49524" rIns="99048" bIns="49524"/>
          <a:lstStyle/>
          <a:p>
            <a:endParaRPr/>
          </a:p>
        </p:txBody>
      </p:sp>
      <p:sp>
        <p:nvSpPr>
          <p:cNvPr id="137" name="Shape 137"/>
          <p:cNvSpPr>
            <a:spLocks noGrp="1"/>
          </p:cNvSpPr>
          <p:nvPr>
            <p:ph type="body" sz="quarter" idx="1"/>
          </p:nvPr>
        </p:nvSpPr>
        <p:spPr>
          <a:xfrm>
            <a:off x="946574" y="4861441"/>
            <a:ext cx="5206153" cy="4605576"/>
          </a:xfrm>
          <a:prstGeom prst="rect">
            <a:avLst/>
          </a:prstGeom>
        </p:spPr>
        <p:txBody>
          <a:bodyPr lIns="99048" tIns="49524" rIns="99048" bIns="49524"/>
          <a:lstStyle/>
          <a:p>
            <a:endParaRPr/>
          </a:p>
        </p:txBody>
      </p:sp>
    </p:spTree>
    <p:extLst>
      <p:ext uri="{BB962C8B-B14F-4D97-AF65-F5344CB8AC3E}">
        <p14:creationId xmlns:p14="http://schemas.microsoft.com/office/powerpoint/2010/main" val="71081542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prstGeom prst="rect">
            <a:avLst/>
          </a:prstGeom>
        </p:spPr>
        <p:txBody>
          <a:bodyPr/>
          <a:lstStyle/>
          <a:p>
            <a:endParaRPr/>
          </a:p>
        </p:txBody>
      </p:sp>
      <p:sp>
        <p:nvSpPr>
          <p:cNvPr id="142" name="Shape 142"/>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endParaRPr dirty="0"/>
          </a:p>
        </p:txBody>
      </p:sp>
    </p:spTree>
    <p:extLst>
      <p:ext uri="{BB962C8B-B14F-4D97-AF65-F5344CB8AC3E}">
        <p14:creationId xmlns:p14="http://schemas.microsoft.com/office/powerpoint/2010/main" val="1485455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1197220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tel og undertittel">
    <p:spTree>
      <p:nvGrpSpPr>
        <p:cNvPr id="1" name=""/>
        <p:cNvGrpSpPr/>
        <p:nvPr/>
      </p:nvGrpSpPr>
      <p:grpSpPr>
        <a:xfrm>
          <a:off x="0" y="0"/>
          <a:ext cx="0" cy="0"/>
          <a:chOff x="0" y="0"/>
          <a:chExt cx="0" cy="0"/>
        </a:xfrm>
      </p:grpSpPr>
      <p:sp>
        <p:nvSpPr>
          <p:cNvPr id="11" name="Titteltekst"/>
          <p:cNvSpPr txBox="1">
            <a:spLocks noGrp="1"/>
          </p:cNvSpPr>
          <p:nvPr>
            <p:ph type="title"/>
          </p:nvPr>
        </p:nvSpPr>
        <p:spPr>
          <a:xfrm>
            <a:off x="1270000" y="1638300"/>
            <a:ext cx="10464800" cy="3302000"/>
          </a:xfrm>
          <a:prstGeom prst="rect">
            <a:avLst/>
          </a:prstGeom>
        </p:spPr>
        <p:txBody>
          <a:bodyPr anchor="b"/>
          <a:lstStyle/>
          <a:p>
            <a:r>
              <a:t>Titteltekst</a:t>
            </a:r>
          </a:p>
        </p:txBody>
      </p:sp>
      <p:sp>
        <p:nvSpPr>
          <p:cNvPr id="12" name="Brødtekst nivå én…"/>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Brødtekst nivå én</a:t>
            </a:r>
          </a:p>
          <a:p>
            <a:pPr lvl="1"/>
            <a:r>
              <a:t>Brødtekst nivå to</a:t>
            </a:r>
          </a:p>
          <a:p>
            <a:pPr lvl="2"/>
            <a:r>
              <a:t>Brødtekst nivå tre</a:t>
            </a:r>
          </a:p>
          <a:p>
            <a:pPr lvl="3"/>
            <a:r>
              <a:t>Brødtekst nivå fire</a:t>
            </a:r>
          </a:p>
          <a:p>
            <a:pPr lvl="4"/>
            <a:r>
              <a:t>Brødtekst nivå fem</a:t>
            </a:r>
          </a:p>
        </p:txBody>
      </p:sp>
      <p:sp>
        <p:nvSpPr>
          <p:cNvPr id="13"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itat">
    <p:spTree>
      <p:nvGrpSpPr>
        <p:cNvPr id="1" name=""/>
        <p:cNvGrpSpPr/>
        <p:nvPr/>
      </p:nvGrpSpPr>
      <p:grpSpPr>
        <a:xfrm>
          <a:off x="0" y="0"/>
          <a:ext cx="0" cy="0"/>
          <a:chOff x="0" y="0"/>
          <a:chExt cx="0" cy="0"/>
        </a:xfrm>
      </p:grpSpPr>
      <p:sp>
        <p:nvSpPr>
          <p:cNvPr id="93" name="– 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 Johnny Appleseed</a:t>
            </a:r>
          </a:p>
        </p:txBody>
      </p:sp>
      <p:sp>
        <p:nvSpPr>
          <p:cNvPr id="94" name="«Skriv et sitat her.»"/>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«Skriv et sitat her.»</a:t>
            </a:r>
          </a:p>
        </p:txBody>
      </p:sp>
      <p:sp>
        <p:nvSpPr>
          <p:cNvPr id="95"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lde">
    <p:spTree>
      <p:nvGrpSpPr>
        <p:cNvPr id="1" name=""/>
        <p:cNvGrpSpPr/>
        <p:nvPr/>
      </p:nvGrpSpPr>
      <p:grpSpPr>
        <a:xfrm>
          <a:off x="0" y="0"/>
          <a:ext cx="0" cy="0"/>
          <a:chOff x="0" y="0"/>
          <a:chExt cx="0" cy="0"/>
        </a:xfrm>
      </p:grpSpPr>
      <p:sp>
        <p:nvSpPr>
          <p:cNvPr id="102" name="Bild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110"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ront #2">
    <p:spTree>
      <p:nvGrpSpPr>
        <p:cNvPr id="1" name=""/>
        <p:cNvGrpSpPr/>
        <p:nvPr/>
      </p:nvGrpSpPr>
      <p:grpSpPr>
        <a:xfrm>
          <a:off x="0" y="0"/>
          <a:ext cx="0" cy="0"/>
          <a:chOff x="0" y="0"/>
          <a:chExt cx="0" cy="0"/>
        </a:xfrm>
      </p:grpSpPr>
      <p:pic>
        <p:nvPicPr>
          <p:cNvPr id="117" name="NLF_PPT1_Grundma-start.jpg" descr="NLF_PPT1_Grundma-start.jpg"/>
          <p:cNvPicPr>
            <a:picLocks noChangeAspect="1"/>
          </p:cNvPicPr>
          <p:nvPr/>
        </p:nvPicPr>
        <p:blipFill>
          <a:blip r:embed="rId2">
            <a:extLst/>
          </a:blip>
          <a:stretch>
            <a:fillRect/>
          </a:stretch>
        </p:blipFill>
        <p:spPr>
          <a:xfrm>
            <a:off x="-1" y="-1"/>
            <a:ext cx="13004801" cy="9753601"/>
          </a:xfrm>
          <a:prstGeom prst="rect">
            <a:avLst/>
          </a:prstGeom>
          <a:ln w="12700">
            <a:miter lim="400000"/>
          </a:ln>
        </p:spPr>
      </p:pic>
      <p:pic>
        <p:nvPicPr>
          <p:cNvPr id="118" name="NLF_PPT1_FRAM.jpg" descr="NLF_PPT1_FRAM.jpg"/>
          <p:cNvPicPr>
            <a:picLocks noChangeAspect="1"/>
          </p:cNvPicPr>
          <p:nvPr/>
        </p:nvPicPr>
        <p:blipFill>
          <a:blip r:embed="rId3">
            <a:extLst/>
          </a:blip>
          <a:stretch>
            <a:fillRect/>
          </a:stretch>
        </p:blipFill>
        <p:spPr>
          <a:xfrm>
            <a:off x="-1" y="-1"/>
            <a:ext cx="13004801" cy="9753601"/>
          </a:xfrm>
          <a:prstGeom prst="rect">
            <a:avLst/>
          </a:prstGeom>
          <a:ln w="12700">
            <a:miter lim="400000"/>
          </a:ln>
        </p:spPr>
      </p:pic>
      <p:sp>
        <p:nvSpPr>
          <p:cNvPr id="119" name="Titteltekst"/>
          <p:cNvSpPr txBox="1">
            <a:spLocks noGrp="1"/>
          </p:cNvSpPr>
          <p:nvPr>
            <p:ph type="title"/>
          </p:nvPr>
        </p:nvSpPr>
        <p:spPr>
          <a:xfrm>
            <a:off x="986440" y="1418302"/>
            <a:ext cx="11054081" cy="815141"/>
          </a:xfrm>
          <a:prstGeom prst="rect">
            <a:avLst/>
          </a:prstGeom>
        </p:spPr>
        <p:txBody>
          <a:bodyPr lIns="65023" tIns="65023" rIns="65023" bIns="65023"/>
          <a:lstStyle>
            <a:lvl1pPr algn="l" defTabSz="650240">
              <a:defRPr sz="4400" b="1">
                <a:solidFill>
                  <a:srgbClr val="FFFFFF"/>
                </a:solidFill>
                <a:latin typeface="Arial"/>
                <a:ea typeface="Arial"/>
                <a:cs typeface="Arial"/>
                <a:sym typeface="Arial"/>
              </a:defRPr>
            </a:lvl1pPr>
          </a:lstStyle>
          <a:p>
            <a:r>
              <a:t>Titteltekst</a:t>
            </a:r>
          </a:p>
        </p:txBody>
      </p:sp>
      <p:sp>
        <p:nvSpPr>
          <p:cNvPr id="120" name="Brødtekst nivå én…"/>
          <p:cNvSpPr txBox="1">
            <a:spLocks noGrp="1"/>
          </p:cNvSpPr>
          <p:nvPr>
            <p:ph type="body" sz="quarter" idx="1"/>
          </p:nvPr>
        </p:nvSpPr>
        <p:spPr>
          <a:xfrm>
            <a:off x="986440" y="2233442"/>
            <a:ext cx="11054081" cy="815058"/>
          </a:xfrm>
          <a:prstGeom prst="rect">
            <a:avLst/>
          </a:prstGeom>
        </p:spPr>
        <p:txBody>
          <a:bodyPr lIns="65023" tIns="65023" rIns="65023" bIns="65023" anchor="t"/>
          <a:lstStyle>
            <a:lvl1pPr marL="0" indent="0" defTabSz="650240">
              <a:spcBef>
                <a:spcPts val="800"/>
              </a:spcBef>
              <a:buSzTx/>
              <a:buNone/>
              <a:defRPr sz="3400" b="1" i="1">
                <a:solidFill>
                  <a:srgbClr val="FFFFFF"/>
                </a:solidFill>
                <a:latin typeface="Arial"/>
                <a:ea typeface="Arial"/>
                <a:cs typeface="Arial"/>
                <a:sym typeface="Arial"/>
              </a:defRPr>
            </a:lvl1pPr>
            <a:lvl2pPr marL="0" indent="457200" defTabSz="650240">
              <a:spcBef>
                <a:spcPts val="800"/>
              </a:spcBef>
              <a:buSzTx/>
              <a:buNone/>
              <a:defRPr sz="3400" b="1" i="1">
                <a:solidFill>
                  <a:srgbClr val="FFFFFF"/>
                </a:solidFill>
                <a:latin typeface="Arial"/>
                <a:ea typeface="Arial"/>
                <a:cs typeface="Arial"/>
                <a:sym typeface="Arial"/>
              </a:defRPr>
            </a:lvl2pPr>
            <a:lvl3pPr marL="0" indent="914400" defTabSz="650240">
              <a:spcBef>
                <a:spcPts val="800"/>
              </a:spcBef>
              <a:buSzTx/>
              <a:buNone/>
              <a:defRPr sz="3400" b="1" i="1">
                <a:solidFill>
                  <a:srgbClr val="FFFFFF"/>
                </a:solidFill>
                <a:latin typeface="Arial"/>
                <a:ea typeface="Arial"/>
                <a:cs typeface="Arial"/>
                <a:sym typeface="Arial"/>
              </a:defRPr>
            </a:lvl3pPr>
            <a:lvl4pPr marL="0" indent="1371600" defTabSz="650240">
              <a:spcBef>
                <a:spcPts val="800"/>
              </a:spcBef>
              <a:buSzTx/>
              <a:buNone/>
              <a:defRPr sz="3400" b="1" i="1">
                <a:solidFill>
                  <a:srgbClr val="FFFFFF"/>
                </a:solidFill>
                <a:latin typeface="Arial"/>
                <a:ea typeface="Arial"/>
                <a:cs typeface="Arial"/>
                <a:sym typeface="Arial"/>
              </a:defRPr>
            </a:lvl4pPr>
            <a:lvl5pPr marL="0" indent="1828800" defTabSz="650240">
              <a:spcBef>
                <a:spcPts val="800"/>
              </a:spcBef>
              <a:buSzTx/>
              <a:buNone/>
              <a:defRPr sz="3400" b="1" i="1">
                <a:solidFill>
                  <a:srgbClr val="FFFFFF"/>
                </a:solidFill>
                <a:latin typeface="Arial"/>
                <a:ea typeface="Arial"/>
                <a:cs typeface="Arial"/>
                <a:sym typeface="Arial"/>
              </a:defRPr>
            </a:lvl5pPr>
          </a:lstStyle>
          <a:p>
            <a:r>
              <a:t>Brødtekst nivå én</a:t>
            </a:r>
          </a:p>
          <a:p>
            <a:pPr lvl="1"/>
            <a:r>
              <a:t>Brødtekst nivå to</a:t>
            </a:r>
          </a:p>
          <a:p>
            <a:pPr lvl="2"/>
            <a:r>
              <a:t>Brødtekst nivå tre</a:t>
            </a:r>
          </a:p>
          <a:p>
            <a:pPr lvl="3"/>
            <a:r>
              <a:t>Brødtekst nivå fire</a:t>
            </a:r>
          </a:p>
          <a:p>
            <a:pPr lvl="4"/>
            <a:r>
              <a:t>Brødtekst nivå fem</a:t>
            </a:r>
          </a:p>
        </p:txBody>
      </p:sp>
      <p:sp>
        <p:nvSpPr>
          <p:cNvPr id="121" name="Lysbildenummer"/>
          <p:cNvSpPr txBox="1">
            <a:spLocks noGrp="1"/>
          </p:cNvSpPr>
          <p:nvPr>
            <p:ph type="sldNum" sz="quarter" idx="2"/>
          </p:nvPr>
        </p:nvSpPr>
        <p:spPr>
          <a:xfrm>
            <a:off x="6285653" y="8779792"/>
            <a:ext cx="3034455" cy="520701"/>
          </a:xfrm>
          <a:prstGeom prst="rect">
            <a:avLst/>
          </a:prstGeom>
        </p:spPr>
        <p:txBody>
          <a:bodyPr lIns="65023" tIns="65023" rIns="65023" bIns="65023" anchor="ctr"/>
          <a:lstStyle>
            <a:lvl1pPr algn="r" defTabSz="650240">
              <a:defRPr sz="1600">
                <a:solidFill>
                  <a:srgbClr val="888888"/>
                </a:solidFill>
                <a:latin typeface="Garamond"/>
                <a:ea typeface="Garamond"/>
                <a:cs typeface="Garamond"/>
                <a:sym typeface="Garamond"/>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tel og undertittel">
    <p:spTree>
      <p:nvGrpSpPr>
        <p:cNvPr id="1" name=""/>
        <p:cNvGrpSpPr/>
        <p:nvPr/>
      </p:nvGrpSpPr>
      <p:grpSpPr>
        <a:xfrm>
          <a:off x="0" y="0"/>
          <a:ext cx="0" cy="0"/>
          <a:chOff x="0" y="0"/>
          <a:chExt cx="0" cy="0"/>
        </a:xfrm>
      </p:grpSpPr>
      <p:sp>
        <p:nvSpPr>
          <p:cNvPr id="128" name="Titteltekst"/>
          <p:cNvSpPr txBox="1">
            <a:spLocks noGrp="1"/>
          </p:cNvSpPr>
          <p:nvPr>
            <p:ph type="title"/>
          </p:nvPr>
        </p:nvSpPr>
        <p:spPr>
          <a:xfrm>
            <a:off x="1270000" y="1638300"/>
            <a:ext cx="10464800" cy="3302000"/>
          </a:xfrm>
          <a:prstGeom prst="rect">
            <a:avLst/>
          </a:prstGeom>
        </p:spPr>
        <p:txBody>
          <a:bodyPr anchor="b"/>
          <a:lstStyle/>
          <a:p>
            <a:r>
              <a:t>Titteltekst</a:t>
            </a:r>
          </a:p>
        </p:txBody>
      </p:sp>
      <p:sp>
        <p:nvSpPr>
          <p:cNvPr id="129" name="Brødtekst nivå én…"/>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Brødtekst nivå én</a:t>
            </a:r>
          </a:p>
          <a:p>
            <a:pPr lvl="1"/>
            <a:r>
              <a:t>Brødtekst nivå to</a:t>
            </a:r>
          </a:p>
          <a:p>
            <a:pPr lvl="2"/>
            <a:r>
              <a:t>Brødtekst nivå tre</a:t>
            </a:r>
          </a:p>
          <a:p>
            <a:pPr lvl="3"/>
            <a:r>
              <a:t>Brødtekst nivå fire</a:t>
            </a:r>
          </a:p>
          <a:p>
            <a:pPr lvl="4"/>
            <a:r>
              <a:t>Brødtekst nivå fem</a:t>
            </a:r>
          </a:p>
        </p:txBody>
      </p:sp>
      <p:sp>
        <p:nvSpPr>
          <p:cNvPr id="130"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ilde – horisontalt">
    <p:spTree>
      <p:nvGrpSpPr>
        <p:cNvPr id="1" name=""/>
        <p:cNvGrpSpPr/>
        <p:nvPr/>
      </p:nvGrpSpPr>
      <p:grpSpPr>
        <a:xfrm>
          <a:off x="0" y="0"/>
          <a:ext cx="0" cy="0"/>
          <a:chOff x="0" y="0"/>
          <a:chExt cx="0" cy="0"/>
        </a:xfrm>
      </p:grpSpPr>
      <p:sp>
        <p:nvSpPr>
          <p:cNvPr id="20" name="Bilde"/>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Titteltekst"/>
          <p:cNvSpPr txBox="1">
            <a:spLocks noGrp="1"/>
          </p:cNvSpPr>
          <p:nvPr>
            <p:ph type="title"/>
          </p:nvPr>
        </p:nvSpPr>
        <p:spPr>
          <a:xfrm>
            <a:off x="1270000" y="6718300"/>
            <a:ext cx="10464800" cy="1422400"/>
          </a:xfrm>
          <a:prstGeom prst="rect">
            <a:avLst/>
          </a:prstGeom>
        </p:spPr>
        <p:txBody>
          <a:bodyPr anchor="b"/>
          <a:lstStyle/>
          <a:p>
            <a:r>
              <a:t>Titteltekst</a:t>
            </a:r>
          </a:p>
        </p:txBody>
      </p:sp>
      <p:sp>
        <p:nvSpPr>
          <p:cNvPr id="22" name="Brødtekst nivå én…"/>
          <p:cNvSpPr txBox="1">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Brødtekst nivå én</a:t>
            </a:r>
          </a:p>
          <a:p>
            <a:pPr lvl="1"/>
            <a:r>
              <a:t>Brødtekst nivå to</a:t>
            </a:r>
          </a:p>
          <a:p>
            <a:pPr lvl="2"/>
            <a:r>
              <a:t>Brødtekst nivå tre</a:t>
            </a:r>
          </a:p>
          <a:p>
            <a:pPr lvl="3"/>
            <a:r>
              <a:t>Brødtekst nivå fire</a:t>
            </a:r>
          </a:p>
          <a:p>
            <a:pPr lvl="4"/>
            <a:r>
              <a:t>Brødtekst nivå fem</a:t>
            </a:r>
          </a:p>
        </p:txBody>
      </p:sp>
      <p:sp>
        <p:nvSpPr>
          <p:cNvPr id="23" name="Lysbildenummer"/>
          <p:cNvSpPr txBox="1">
            <a:spLocks noGrp="1"/>
          </p:cNvSpPr>
          <p:nvPr>
            <p:ph type="sldNum" sz="quarter" idx="2"/>
          </p:nvPr>
        </p:nvSpPr>
        <p:spPr>
          <a:xfrm>
            <a:off x="6375349" y="9245600"/>
            <a:ext cx="241402"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tel – sentrert">
    <p:spTree>
      <p:nvGrpSpPr>
        <p:cNvPr id="1" name=""/>
        <p:cNvGrpSpPr/>
        <p:nvPr/>
      </p:nvGrpSpPr>
      <p:grpSpPr>
        <a:xfrm>
          <a:off x="0" y="0"/>
          <a:ext cx="0" cy="0"/>
          <a:chOff x="0" y="0"/>
          <a:chExt cx="0" cy="0"/>
        </a:xfrm>
      </p:grpSpPr>
      <p:sp>
        <p:nvSpPr>
          <p:cNvPr id="30" name="Titteltekst"/>
          <p:cNvSpPr txBox="1">
            <a:spLocks noGrp="1"/>
          </p:cNvSpPr>
          <p:nvPr>
            <p:ph type="title"/>
          </p:nvPr>
        </p:nvSpPr>
        <p:spPr>
          <a:xfrm>
            <a:off x="1270000" y="3225800"/>
            <a:ext cx="10464800" cy="3302000"/>
          </a:xfrm>
          <a:prstGeom prst="rect">
            <a:avLst/>
          </a:prstGeom>
        </p:spPr>
        <p:txBody>
          <a:bodyPr/>
          <a:lstStyle/>
          <a:p>
            <a:r>
              <a:t>Titteltekst</a:t>
            </a:r>
          </a:p>
        </p:txBody>
      </p:sp>
      <p:sp>
        <p:nvSpPr>
          <p:cNvPr id="31"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ilde – vertikalt">
    <p:spTree>
      <p:nvGrpSpPr>
        <p:cNvPr id="1" name=""/>
        <p:cNvGrpSpPr/>
        <p:nvPr/>
      </p:nvGrpSpPr>
      <p:grpSpPr>
        <a:xfrm>
          <a:off x="0" y="0"/>
          <a:ext cx="0" cy="0"/>
          <a:chOff x="0" y="0"/>
          <a:chExt cx="0" cy="0"/>
        </a:xfrm>
      </p:grpSpPr>
      <p:sp>
        <p:nvSpPr>
          <p:cNvPr id="38" name="Bilde"/>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Titteltekst"/>
          <p:cNvSpPr txBox="1">
            <a:spLocks noGrp="1"/>
          </p:cNvSpPr>
          <p:nvPr>
            <p:ph type="title"/>
          </p:nvPr>
        </p:nvSpPr>
        <p:spPr>
          <a:xfrm>
            <a:off x="952500" y="635000"/>
            <a:ext cx="5334000" cy="3987800"/>
          </a:xfrm>
          <a:prstGeom prst="rect">
            <a:avLst/>
          </a:prstGeom>
        </p:spPr>
        <p:txBody>
          <a:bodyPr anchor="b"/>
          <a:lstStyle>
            <a:lvl1pPr>
              <a:defRPr sz="6000"/>
            </a:lvl1pPr>
          </a:lstStyle>
          <a:p>
            <a:r>
              <a:t>Titteltekst</a:t>
            </a:r>
          </a:p>
        </p:txBody>
      </p:sp>
      <p:sp>
        <p:nvSpPr>
          <p:cNvPr id="40" name="Brødtekst nivå én…"/>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Brødtekst nivå én</a:t>
            </a:r>
          </a:p>
          <a:p>
            <a:pPr lvl="1"/>
            <a:r>
              <a:t>Brødtekst nivå to</a:t>
            </a:r>
          </a:p>
          <a:p>
            <a:pPr lvl="2"/>
            <a:r>
              <a:t>Brødtekst nivå tre</a:t>
            </a:r>
          </a:p>
          <a:p>
            <a:pPr lvl="3"/>
            <a:r>
              <a:t>Brødtekst nivå fire</a:t>
            </a:r>
          </a:p>
          <a:p>
            <a:pPr lvl="4"/>
            <a:r>
              <a:t>Brødtekst nivå fem</a:t>
            </a:r>
          </a:p>
        </p:txBody>
      </p:sp>
      <p:sp>
        <p:nvSpPr>
          <p:cNvPr id="41"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tel – øverst">
    <p:spTree>
      <p:nvGrpSpPr>
        <p:cNvPr id="1" name=""/>
        <p:cNvGrpSpPr/>
        <p:nvPr/>
      </p:nvGrpSpPr>
      <p:grpSpPr>
        <a:xfrm>
          <a:off x="0" y="0"/>
          <a:ext cx="0" cy="0"/>
          <a:chOff x="0" y="0"/>
          <a:chExt cx="0" cy="0"/>
        </a:xfrm>
      </p:grpSpPr>
      <p:sp>
        <p:nvSpPr>
          <p:cNvPr id="48" name="Titteltekst"/>
          <p:cNvSpPr txBox="1">
            <a:spLocks noGrp="1"/>
          </p:cNvSpPr>
          <p:nvPr>
            <p:ph type="title"/>
          </p:nvPr>
        </p:nvSpPr>
        <p:spPr>
          <a:prstGeom prst="rect">
            <a:avLst/>
          </a:prstGeom>
        </p:spPr>
        <p:txBody>
          <a:bodyPr/>
          <a:lstStyle/>
          <a:p>
            <a:r>
              <a:t>Titteltekst</a:t>
            </a:r>
          </a:p>
        </p:txBody>
      </p:sp>
      <p:sp>
        <p:nvSpPr>
          <p:cNvPr id="49"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tel og punkttegn">
    <p:spTree>
      <p:nvGrpSpPr>
        <p:cNvPr id="1" name=""/>
        <p:cNvGrpSpPr/>
        <p:nvPr/>
      </p:nvGrpSpPr>
      <p:grpSpPr>
        <a:xfrm>
          <a:off x="0" y="0"/>
          <a:ext cx="0" cy="0"/>
          <a:chOff x="0" y="0"/>
          <a:chExt cx="0" cy="0"/>
        </a:xfrm>
      </p:grpSpPr>
      <p:sp>
        <p:nvSpPr>
          <p:cNvPr id="56" name="Titteltekst"/>
          <p:cNvSpPr txBox="1">
            <a:spLocks noGrp="1"/>
          </p:cNvSpPr>
          <p:nvPr>
            <p:ph type="title"/>
          </p:nvPr>
        </p:nvSpPr>
        <p:spPr>
          <a:prstGeom prst="rect">
            <a:avLst/>
          </a:prstGeom>
        </p:spPr>
        <p:txBody>
          <a:bodyPr/>
          <a:lstStyle/>
          <a:p>
            <a:r>
              <a:t>Titteltekst</a:t>
            </a:r>
          </a:p>
        </p:txBody>
      </p:sp>
      <p:sp>
        <p:nvSpPr>
          <p:cNvPr id="57" name="Brødtekst nivå én…"/>
          <p:cNvSpPr txBox="1">
            <a:spLocks noGrp="1"/>
          </p:cNvSpPr>
          <p:nvPr>
            <p:ph type="body" idx="1"/>
          </p:nvPr>
        </p:nvSpPr>
        <p:spPr>
          <a:prstGeom prst="rect">
            <a:avLst/>
          </a:prstGeom>
        </p:spPr>
        <p:txBody>
          <a:bodyPr/>
          <a:lstStyle/>
          <a:p>
            <a:r>
              <a:t>Brødtekst nivå én</a:t>
            </a:r>
          </a:p>
          <a:p>
            <a:pPr lvl="1"/>
            <a:r>
              <a:t>Brødtekst nivå to</a:t>
            </a:r>
          </a:p>
          <a:p>
            <a:pPr lvl="2"/>
            <a:r>
              <a:t>Brødtekst nivå tre</a:t>
            </a:r>
          </a:p>
          <a:p>
            <a:pPr lvl="3"/>
            <a:r>
              <a:t>Brødtekst nivå fire</a:t>
            </a:r>
          </a:p>
          <a:p>
            <a:pPr lvl="4"/>
            <a:r>
              <a:t>Brødtekst nivå fem</a:t>
            </a:r>
          </a:p>
        </p:txBody>
      </p:sp>
      <p:sp>
        <p:nvSpPr>
          <p:cNvPr id="58"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tel, punkttegn og bilde">
    <p:spTree>
      <p:nvGrpSpPr>
        <p:cNvPr id="1" name=""/>
        <p:cNvGrpSpPr/>
        <p:nvPr/>
      </p:nvGrpSpPr>
      <p:grpSpPr>
        <a:xfrm>
          <a:off x="0" y="0"/>
          <a:ext cx="0" cy="0"/>
          <a:chOff x="0" y="0"/>
          <a:chExt cx="0" cy="0"/>
        </a:xfrm>
      </p:grpSpPr>
      <p:sp>
        <p:nvSpPr>
          <p:cNvPr id="65" name="Bilde"/>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Titteltekst"/>
          <p:cNvSpPr txBox="1">
            <a:spLocks noGrp="1"/>
          </p:cNvSpPr>
          <p:nvPr>
            <p:ph type="title"/>
          </p:nvPr>
        </p:nvSpPr>
        <p:spPr>
          <a:prstGeom prst="rect">
            <a:avLst/>
          </a:prstGeom>
        </p:spPr>
        <p:txBody>
          <a:bodyPr/>
          <a:lstStyle/>
          <a:p>
            <a:r>
              <a:t>Titteltekst</a:t>
            </a:r>
          </a:p>
        </p:txBody>
      </p:sp>
      <p:sp>
        <p:nvSpPr>
          <p:cNvPr id="67" name="Brødtekst nivå én…"/>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Brødtekst nivå én</a:t>
            </a:r>
          </a:p>
          <a:p>
            <a:pPr lvl="1"/>
            <a:r>
              <a:t>Brødtekst nivå to</a:t>
            </a:r>
          </a:p>
          <a:p>
            <a:pPr lvl="2"/>
            <a:r>
              <a:t>Brødtekst nivå tre</a:t>
            </a:r>
          </a:p>
          <a:p>
            <a:pPr lvl="3"/>
            <a:r>
              <a:t>Brødtekst nivå fire</a:t>
            </a:r>
          </a:p>
          <a:p>
            <a:pPr lvl="4"/>
            <a:r>
              <a:t>Brødtekst nivå fem</a:t>
            </a:r>
          </a:p>
        </p:txBody>
      </p:sp>
      <p:sp>
        <p:nvSpPr>
          <p:cNvPr id="68"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kttegn">
    <p:spTree>
      <p:nvGrpSpPr>
        <p:cNvPr id="1" name=""/>
        <p:cNvGrpSpPr/>
        <p:nvPr/>
      </p:nvGrpSpPr>
      <p:grpSpPr>
        <a:xfrm>
          <a:off x="0" y="0"/>
          <a:ext cx="0" cy="0"/>
          <a:chOff x="0" y="0"/>
          <a:chExt cx="0" cy="0"/>
        </a:xfrm>
      </p:grpSpPr>
      <p:sp>
        <p:nvSpPr>
          <p:cNvPr id="75" name="Brødtekst nivå én…"/>
          <p:cNvSpPr txBox="1">
            <a:spLocks noGrp="1"/>
          </p:cNvSpPr>
          <p:nvPr>
            <p:ph type="body" idx="1"/>
          </p:nvPr>
        </p:nvSpPr>
        <p:spPr>
          <a:xfrm>
            <a:off x="952500" y="1270000"/>
            <a:ext cx="11099800" cy="7213600"/>
          </a:xfrm>
          <a:prstGeom prst="rect">
            <a:avLst/>
          </a:prstGeom>
        </p:spPr>
        <p:txBody>
          <a:bodyPr/>
          <a:lstStyle/>
          <a:p>
            <a:r>
              <a:t>Brødtekst nivå én</a:t>
            </a:r>
          </a:p>
          <a:p>
            <a:pPr lvl="1"/>
            <a:r>
              <a:t>Brødtekst nivå to</a:t>
            </a:r>
          </a:p>
          <a:p>
            <a:pPr lvl="2"/>
            <a:r>
              <a:t>Brødtekst nivå tre</a:t>
            </a:r>
          </a:p>
          <a:p>
            <a:pPr lvl="3"/>
            <a:r>
              <a:t>Brødtekst nivå fire</a:t>
            </a:r>
          </a:p>
          <a:p>
            <a:pPr lvl="4"/>
            <a:r>
              <a:t>Brødtekst nivå fem</a:t>
            </a:r>
          </a:p>
        </p:txBody>
      </p:sp>
      <p:sp>
        <p:nvSpPr>
          <p:cNvPr id="76"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lde – 3 per side">
    <p:spTree>
      <p:nvGrpSpPr>
        <p:cNvPr id="1" name=""/>
        <p:cNvGrpSpPr/>
        <p:nvPr/>
      </p:nvGrpSpPr>
      <p:grpSpPr>
        <a:xfrm>
          <a:off x="0" y="0"/>
          <a:ext cx="0" cy="0"/>
          <a:chOff x="0" y="0"/>
          <a:chExt cx="0" cy="0"/>
        </a:xfrm>
      </p:grpSpPr>
      <p:sp>
        <p:nvSpPr>
          <p:cNvPr id="83" name="Bild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Bilde"/>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Bild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telteks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Titteltekst</a:t>
            </a:r>
          </a:p>
        </p:txBody>
      </p:sp>
      <p:sp>
        <p:nvSpPr>
          <p:cNvPr id="3" name="Brødtekst nivå én…"/>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Brødtekst nivå én</a:t>
            </a:r>
          </a:p>
          <a:p>
            <a:pPr lvl="1"/>
            <a:r>
              <a:t>Brødtekst nivå to</a:t>
            </a:r>
          </a:p>
          <a:p>
            <a:pPr lvl="2"/>
            <a:r>
              <a:t>Brødtekst nivå tre</a:t>
            </a:r>
          </a:p>
          <a:p>
            <a:pPr lvl="3"/>
            <a:r>
              <a:t>Brødtekst nivå fire</a:t>
            </a:r>
          </a:p>
          <a:p>
            <a:pPr lvl="4"/>
            <a:r>
              <a:t>Brødtekst nivå fem</a:t>
            </a:r>
          </a:p>
        </p:txBody>
      </p:sp>
      <p:sp>
        <p:nvSpPr>
          <p:cNvPr id="4" name="Lysbildenummer"/>
          <p:cNvSpPr txBox="1">
            <a:spLocks noGrp="1"/>
          </p:cNvSpPr>
          <p:nvPr>
            <p:ph type="sldNum" sz="quarter" idx="2"/>
          </p:nvPr>
        </p:nvSpPr>
        <p:spPr>
          <a:xfrm>
            <a:off x="6375349" y="9251950"/>
            <a:ext cx="241402"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hyperlink" Target="http://www.nlf.no/sites/default/files/hangglidingparagliding/dokument/19.06.27_nlf-hps_undersokelseskommisjon_0119_astri_brandal_reynolds.pdf"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NLF - ledersamling 2016"/>
          <p:cNvSpPr txBox="1">
            <a:spLocks noGrp="1"/>
          </p:cNvSpPr>
          <p:nvPr>
            <p:ph type="title"/>
          </p:nvPr>
        </p:nvSpPr>
        <p:spPr>
          <a:prstGeom prst="rect">
            <a:avLst/>
          </a:prstGeom>
        </p:spPr>
        <p:txBody>
          <a:bodyPr/>
          <a:lstStyle/>
          <a:p>
            <a:pPr lvl="1" indent="0" algn="l" defTabSz="650240">
              <a:defRPr sz="4400" b="1">
                <a:solidFill>
                  <a:srgbClr val="FFFFFF"/>
                </a:solidFill>
                <a:latin typeface="Arial"/>
                <a:ea typeface="Arial"/>
                <a:cs typeface="Arial"/>
                <a:sym typeface="Arial"/>
              </a:defRPr>
            </a:pPr>
            <a:r>
              <a:rPr lang="nb-NO" dirty="0" smtClean="0"/>
              <a:t>Stjørdal </a:t>
            </a:r>
            <a:r>
              <a:rPr lang="nb-NO" dirty="0" smtClean="0"/>
              <a:t>H</a:t>
            </a:r>
            <a:r>
              <a:rPr lang="nb-NO" dirty="0" smtClean="0"/>
              <a:t>ang- og Paragliderklubb</a:t>
            </a:r>
            <a:endParaRPr dirty="0"/>
          </a:p>
        </p:txBody>
      </p:sp>
      <p:sp>
        <p:nvSpPr>
          <p:cNvPr id="140" name="Sikkerhet i norsk allmennflyging og luftsport"/>
          <p:cNvSpPr txBox="1">
            <a:spLocks noGrp="1"/>
          </p:cNvSpPr>
          <p:nvPr>
            <p:ph type="body" sz="quarter" idx="1"/>
          </p:nvPr>
        </p:nvSpPr>
        <p:spPr>
          <a:xfrm>
            <a:off x="986440" y="2233442"/>
            <a:ext cx="11054081" cy="2155679"/>
          </a:xfrm>
          <a:prstGeom prst="rect">
            <a:avLst/>
          </a:prstGeom>
        </p:spPr>
        <p:txBody>
          <a:bodyPr/>
          <a:lstStyle/>
          <a:p>
            <a:r>
              <a:rPr dirty="0" err="1" smtClean="0"/>
              <a:t>Sikkerhet</a:t>
            </a:r>
            <a:r>
              <a:rPr lang="nb-NO" dirty="0" err="1" smtClean="0"/>
              <a:t>sdag</a:t>
            </a:r>
            <a:r>
              <a:rPr lang="nb-NO" dirty="0" smtClean="0"/>
              <a:t> </a:t>
            </a:r>
            <a:r>
              <a:rPr lang="nb-NO" dirty="0" smtClean="0"/>
              <a:t>30.november </a:t>
            </a:r>
            <a:r>
              <a:rPr lang="nb-NO" dirty="0" smtClean="0"/>
              <a:t>2019</a:t>
            </a:r>
            <a:endParaRPr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Nivådelt ansvar - øverst"/>
          <p:cNvSpPr txBox="1">
            <a:spLocks noGrp="1"/>
          </p:cNvSpPr>
          <p:nvPr>
            <p:ph type="title"/>
          </p:nvPr>
        </p:nvSpPr>
        <p:spPr>
          <a:prstGeom prst="rect">
            <a:avLst/>
          </a:prstGeom>
        </p:spPr>
        <p:txBody>
          <a:bodyPr/>
          <a:lstStyle/>
          <a:p>
            <a:r>
              <a:t>Nivådelt ansvar - øverst</a:t>
            </a:r>
          </a:p>
        </p:txBody>
      </p:sp>
      <p:sp>
        <p:nvSpPr>
          <p:cNvPr id="176" name="NLFs ting: langtidsplan, strategi, valg.…"/>
          <p:cNvSpPr txBox="1">
            <a:spLocks noGrp="1"/>
          </p:cNvSpPr>
          <p:nvPr>
            <p:ph type="body" idx="1"/>
          </p:nvPr>
        </p:nvSpPr>
        <p:spPr>
          <a:prstGeom prst="rect">
            <a:avLst/>
          </a:prstGeom>
        </p:spPr>
        <p:txBody>
          <a:bodyPr/>
          <a:lstStyle/>
          <a:p>
            <a:r>
              <a:t>NLFs ting: langtidsplan, strategi, valg.</a:t>
            </a:r>
          </a:p>
          <a:p>
            <a:r>
              <a:t>NLFs forbundsstyre: ansettelse, oppfølging, ledelse mellom tingene.</a:t>
            </a:r>
          </a:p>
          <a:p>
            <a:r>
              <a:t>NLFs administrasjon: daglig drift, kvalitetssystemet, faglig kontakt med myndigheter, tyngre saker (politiske miljøer, anlegg, luftrom, vedlikeholdssystemer.</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eksjonenes ansvar"/>
          <p:cNvSpPr txBox="1">
            <a:spLocks noGrp="1"/>
          </p:cNvSpPr>
          <p:nvPr>
            <p:ph type="title"/>
          </p:nvPr>
        </p:nvSpPr>
        <p:spPr>
          <a:prstGeom prst="rect">
            <a:avLst/>
          </a:prstGeom>
        </p:spPr>
        <p:txBody>
          <a:bodyPr/>
          <a:lstStyle/>
          <a:p>
            <a:r>
              <a:t>Seksjonenes ansvar</a:t>
            </a:r>
          </a:p>
        </p:txBody>
      </p:sp>
      <p:sp>
        <p:nvSpPr>
          <p:cNvPr id="179" name="Seksjonsstyret — utpeker fagkomitéer…"/>
          <p:cNvSpPr txBox="1">
            <a:spLocks noGrp="1"/>
          </p:cNvSpPr>
          <p:nvPr>
            <p:ph type="body" idx="1"/>
          </p:nvPr>
        </p:nvSpPr>
        <p:spPr>
          <a:prstGeom prst="rect">
            <a:avLst/>
          </a:prstGeom>
        </p:spPr>
        <p:txBody>
          <a:bodyPr/>
          <a:lstStyle/>
          <a:p>
            <a:r>
              <a:t>Seksjonsstyret — utpeker fagkomitéer</a:t>
            </a:r>
          </a:p>
          <a:p>
            <a:r>
              <a:t>Sikkerhet/utdanning av elever/instruktører.</a:t>
            </a:r>
          </a:p>
          <a:p>
            <a:r>
              <a:t>Tekniske komitéer.</a:t>
            </a:r>
          </a:p>
          <a:p>
            <a:r>
              <a:t>Rapporteringssystemer.</a:t>
            </a:r>
          </a:p>
          <a:p>
            <a:r>
              <a:t>Disiplinærsaker</a:t>
            </a:r>
          </a:p>
        </p:txBody>
      </p:sp>
      <p:pic>
        <p:nvPicPr>
          <p:cNvPr id="2" name="Bil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7100" y="8372776"/>
            <a:ext cx="6162974" cy="1034447"/>
          </a:xfrm>
          <a:prstGeom prst="rect">
            <a:avLst/>
          </a:prstGeom>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004800" cy="2182838"/>
          </a:xfrm>
          <a:prstGeom prst="rect">
            <a:avLst/>
          </a:prstGeom>
        </p:spPr>
      </p:pic>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2837"/>
            <a:ext cx="13004800" cy="2053997"/>
          </a:xfrm>
          <a:prstGeom prst="rect">
            <a:avLst/>
          </a:prstGeom>
        </p:spPr>
      </p:pic>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236834"/>
            <a:ext cx="5524499" cy="2328127"/>
          </a:xfrm>
          <a:prstGeom prst="rect">
            <a:avLst/>
          </a:prstGeom>
        </p:spPr>
      </p:pic>
      <p:pic>
        <p:nvPicPr>
          <p:cNvPr id="5" name="Bild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6437" y="4236834"/>
            <a:ext cx="7468364" cy="5441236"/>
          </a:xfrm>
          <a:prstGeom prst="rect">
            <a:avLst/>
          </a:prstGeom>
        </p:spPr>
      </p:pic>
      <p:pic>
        <p:nvPicPr>
          <p:cNvPr id="6" name="Bild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67" y="6565680"/>
            <a:ext cx="5537667" cy="3187920"/>
          </a:xfrm>
          <a:prstGeom prst="rect">
            <a:avLst/>
          </a:prstGeom>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Lokalt ansvar"/>
          <p:cNvSpPr txBox="1">
            <a:spLocks noGrp="1"/>
          </p:cNvSpPr>
          <p:nvPr>
            <p:ph type="title"/>
          </p:nvPr>
        </p:nvSpPr>
        <p:spPr>
          <a:prstGeom prst="rect">
            <a:avLst/>
          </a:prstGeom>
        </p:spPr>
        <p:txBody>
          <a:bodyPr/>
          <a:lstStyle/>
          <a:p>
            <a:r>
              <a:t>Lokalt ansvar</a:t>
            </a:r>
          </a:p>
        </p:txBody>
      </p:sp>
      <p:sp>
        <p:nvSpPr>
          <p:cNvPr id="195" name="Hovedinstruktør/fagansvarlig sin plan.…"/>
          <p:cNvSpPr txBox="1">
            <a:spLocks noGrp="1"/>
          </p:cNvSpPr>
          <p:nvPr>
            <p:ph type="body" idx="1"/>
          </p:nvPr>
        </p:nvSpPr>
        <p:spPr>
          <a:prstGeom prst="rect">
            <a:avLst/>
          </a:prstGeom>
        </p:spPr>
        <p:txBody>
          <a:bodyPr/>
          <a:lstStyle/>
          <a:p>
            <a:r>
              <a:rPr dirty="0" err="1"/>
              <a:t>Hovedinstruktør</a:t>
            </a:r>
            <a:r>
              <a:rPr dirty="0"/>
              <a:t>/</a:t>
            </a:r>
            <a:r>
              <a:rPr dirty="0" err="1"/>
              <a:t>fagansvarlig</a:t>
            </a:r>
            <a:r>
              <a:rPr dirty="0"/>
              <a:t> sin plan.</a:t>
            </a:r>
          </a:p>
          <a:p>
            <a:r>
              <a:rPr dirty="0" smtClean="0"/>
              <a:t>S</a:t>
            </a:r>
            <a:r>
              <a:rPr lang="nb-NO" dirty="0" smtClean="0"/>
              <a:t>etter s</a:t>
            </a:r>
            <a:r>
              <a:rPr dirty="0" err="1" smtClean="0"/>
              <a:t>tandard</a:t>
            </a:r>
            <a:r>
              <a:rPr lang="nb-NO" dirty="0" smtClean="0"/>
              <a:t>en</a:t>
            </a:r>
            <a:endParaRPr dirty="0"/>
          </a:p>
          <a:p>
            <a:r>
              <a:rPr dirty="0" err="1"/>
              <a:t>Materiellansvarlig</a:t>
            </a:r>
            <a:r>
              <a:rPr dirty="0"/>
              <a:t>, </a:t>
            </a:r>
            <a:r>
              <a:rPr dirty="0" err="1"/>
              <a:t>klubbutstyr</a:t>
            </a:r>
            <a:r>
              <a:rPr dirty="0"/>
              <a:t>.</a:t>
            </a:r>
          </a:p>
          <a:p>
            <a:r>
              <a:rPr dirty="0" err="1"/>
              <a:t>Flytryggingsansvarlig</a:t>
            </a:r>
            <a:r>
              <a:rPr dirty="0"/>
              <a:t>.</a:t>
            </a:r>
          </a:p>
          <a:p>
            <a:r>
              <a:rPr dirty="0" err="1"/>
              <a:t>Daglig</a:t>
            </a:r>
            <a:r>
              <a:rPr dirty="0"/>
              <a:t> </a:t>
            </a:r>
            <a:r>
              <a:rPr dirty="0" err="1"/>
              <a:t>organisert</a:t>
            </a:r>
            <a:r>
              <a:rPr dirty="0"/>
              <a:t> drift.</a:t>
            </a:r>
          </a:p>
          <a:p>
            <a:r>
              <a:rPr dirty="0" err="1"/>
              <a:t>Samarbeid</a:t>
            </a:r>
            <a:r>
              <a:rPr dirty="0"/>
              <a:t> med </a:t>
            </a:r>
            <a:r>
              <a:rPr dirty="0" err="1"/>
              <a:t>lokale</a:t>
            </a:r>
            <a:r>
              <a:rPr dirty="0"/>
              <a:t> </a:t>
            </a:r>
            <a:r>
              <a:rPr dirty="0" err="1"/>
              <a:t>premissgivere</a:t>
            </a:r>
            <a:r>
              <a:rPr dirty="0"/>
              <a:t> </a:t>
            </a:r>
            <a:r>
              <a:rPr dirty="0" err="1"/>
              <a:t>og</a:t>
            </a:r>
            <a:r>
              <a:rPr dirty="0"/>
              <a:t> </a:t>
            </a:r>
            <a:r>
              <a:rPr dirty="0" err="1"/>
              <a:t>partnere</a:t>
            </a:r>
            <a:r>
              <a:rPr dirty="0"/>
              <a:t>.</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Utøvers ansvar"/>
          <p:cNvSpPr txBox="1">
            <a:spLocks noGrp="1"/>
          </p:cNvSpPr>
          <p:nvPr>
            <p:ph type="title"/>
          </p:nvPr>
        </p:nvSpPr>
        <p:spPr>
          <a:prstGeom prst="rect">
            <a:avLst/>
          </a:prstGeom>
        </p:spPr>
        <p:txBody>
          <a:bodyPr/>
          <a:lstStyle/>
          <a:p>
            <a:r>
              <a:t>Utøvers ansvar</a:t>
            </a:r>
          </a:p>
        </p:txBody>
      </p:sp>
      <p:sp>
        <p:nvSpPr>
          <p:cNvPr id="198" name="Egen sikkerhet.…"/>
          <p:cNvSpPr txBox="1">
            <a:spLocks noGrp="1"/>
          </p:cNvSpPr>
          <p:nvPr>
            <p:ph type="body" idx="1"/>
          </p:nvPr>
        </p:nvSpPr>
        <p:spPr>
          <a:prstGeom prst="rect">
            <a:avLst/>
          </a:prstGeom>
        </p:spPr>
        <p:txBody>
          <a:bodyPr/>
          <a:lstStyle/>
          <a:p>
            <a:r>
              <a:rPr dirty="0" err="1"/>
              <a:t>Egen</a:t>
            </a:r>
            <a:r>
              <a:rPr dirty="0"/>
              <a:t> </a:t>
            </a:r>
            <a:r>
              <a:rPr dirty="0" err="1"/>
              <a:t>sikkerhet</a:t>
            </a:r>
            <a:r>
              <a:rPr dirty="0"/>
              <a:t>.</a:t>
            </a:r>
          </a:p>
          <a:p>
            <a:r>
              <a:rPr dirty="0" err="1"/>
              <a:t>Eget</a:t>
            </a:r>
            <a:r>
              <a:rPr dirty="0"/>
              <a:t> </a:t>
            </a:r>
            <a:r>
              <a:rPr dirty="0" err="1"/>
              <a:t>materiell</a:t>
            </a:r>
            <a:endParaRPr dirty="0"/>
          </a:p>
          <a:p>
            <a:r>
              <a:rPr dirty="0" err="1"/>
              <a:t>Kameratsikkerhet</a:t>
            </a:r>
            <a:r>
              <a:rPr dirty="0"/>
              <a:t>.</a:t>
            </a:r>
          </a:p>
          <a:p>
            <a:r>
              <a:rPr dirty="0" err="1" smtClean="0"/>
              <a:t>Planleg</a:t>
            </a:r>
            <a:r>
              <a:rPr lang="nb-NO" dirty="0" smtClean="0"/>
              <a:t>g</a:t>
            </a:r>
            <a:r>
              <a:rPr dirty="0" err="1" smtClean="0"/>
              <a:t>ing</a:t>
            </a:r>
            <a:r>
              <a:rPr dirty="0" smtClean="0"/>
              <a:t> </a:t>
            </a:r>
            <a:r>
              <a:rPr dirty="0" err="1"/>
              <a:t>og</a:t>
            </a:r>
            <a:r>
              <a:rPr dirty="0"/>
              <a:t> </a:t>
            </a:r>
            <a:r>
              <a:rPr dirty="0" err="1"/>
              <a:t>gjennomføring</a:t>
            </a:r>
            <a:r>
              <a:rPr dirty="0"/>
              <a:t> </a:t>
            </a:r>
            <a:r>
              <a:rPr dirty="0" err="1"/>
              <a:t>av</a:t>
            </a:r>
            <a:r>
              <a:rPr dirty="0"/>
              <a:t> </a:t>
            </a:r>
            <a:r>
              <a:rPr dirty="0" err="1"/>
              <a:t>egen</a:t>
            </a:r>
            <a:r>
              <a:rPr dirty="0"/>
              <a:t> </a:t>
            </a:r>
            <a:r>
              <a:rPr dirty="0" err="1"/>
              <a:t>aktivitet</a:t>
            </a:r>
            <a:r>
              <a:rPr dirty="0"/>
              <a:t>.</a:t>
            </a:r>
          </a:p>
          <a:p>
            <a:r>
              <a:rPr dirty="0"/>
              <a:t>Survivability </a:t>
            </a:r>
            <a:r>
              <a:rPr dirty="0" err="1"/>
              <a:t>og</a:t>
            </a:r>
            <a:r>
              <a:rPr dirty="0"/>
              <a:t> </a:t>
            </a:r>
            <a:r>
              <a:rPr dirty="0" err="1"/>
              <a:t>rescueability</a:t>
            </a:r>
            <a:r>
              <a:rPr dirty="0"/>
              <a:t>.</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Utfordring — lone riders"/>
          <p:cNvSpPr txBox="1">
            <a:spLocks noGrp="1"/>
          </p:cNvSpPr>
          <p:nvPr>
            <p:ph type="title"/>
          </p:nvPr>
        </p:nvSpPr>
        <p:spPr>
          <a:prstGeom prst="rect">
            <a:avLst/>
          </a:prstGeom>
        </p:spPr>
        <p:txBody>
          <a:bodyPr/>
          <a:lstStyle/>
          <a:p>
            <a:r>
              <a:t>Utfordring — lone riders</a:t>
            </a:r>
          </a:p>
        </p:txBody>
      </p:sp>
      <p:sp>
        <p:nvSpPr>
          <p:cNvPr id="207" name="Modellflygere, paragliderpiloter og speedridere er ikke avhengig av et sikkerhetssystem for å fly.…"/>
          <p:cNvSpPr txBox="1">
            <a:spLocks noGrp="1"/>
          </p:cNvSpPr>
          <p:nvPr>
            <p:ph type="body" idx="1"/>
          </p:nvPr>
        </p:nvSpPr>
        <p:spPr>
          <a:prstGeom prst="rect">
            <a:avLst/>
          </a:prstGeom>
        </p:spPr>
        <p:txBody>
          <a:bodyPr>
            <a:normAutofit lnSpcReduction="10000"/>
          </a:bodyPr>
          <a:lstStyle/>
          <a:p>
            <a:r>
              <a:rPr dirty="0" err="1"/>
              <a:t>Modellflygere</a:t>
            </a:r>
            <a:r>
              <a:rPr dirty="0"/>
              <a:t>, </a:t>
            </a:r>
            <a:r>
              <a:rPr dirty="0" err="1"/>
              <a:t>paragliderpiloter</a:t>
            </a:r>
            <a:r>
              <a:rPr dirty="0"/>
              <a:t> </a:t>
            </a:r>
            <a:r>
              <a:rPr dirty="0" err="1"/>
              <a:t>og</a:t>
            </a:r>
            <a:r>
              <a:rPr dirty="0"/>
              <a:t> </a:t>
            </a:r>
            <a:r>
              <a:rPr dirty="0" err="1"/>
              <a:t>speedridere</a:t>
            </a:r>
            <a:r>
              <a:rPr dirty="0"/>
              <a:t> </a:t>
            </a:r>
            <a:r>
              <a:rPr dirty="0" err="1"/>
              <a:t>er</a:t>
            </a:r>
            <a:r>
              <a:rPr dirty="0"/>
              <a:t> </a:t>
            </a:r>
            <a:r>
              <a:rPr dirty="0" err="1"/>
              <a:t>ikke</a:t>
            </a:r>
            <a:r>
              <a:rPr dirty="0"/>
              <a:t> </a:t>
            </a:r>
            <a:r>
              <a:rPr dirty="0" err="1"/>
              <a:t>avhengig</a:t>
            </a:r>
            <a:r>
              <a:rPr dirty="0"/>
              <a:t> </a:t>
            </a:r>
            <a:r>
              <a:rPr dirty="0" err="1"/>
              <a:t>av</a:t>
            </a:r>
            <a:r>
              <a:rPr dirty="0"/>
              <a:t> et </a:t>
            </a:r>
            <a:r>
              <a:rPr dirty="0" err="1"/>
              <a:t>sikkerhetssystem</a:t>
            </a:r>
            <a:r>
              <a:rPr dirty="0"/>
              <a:t> for å fly.</a:t>
            </a:r>
          </a:p>
          <a:p>
            <a:r>
              <a:rPr dirty="0"/>
              <a:t>Fare for </a:t>
            </a:r>
            <a:r>
              <a:rPr dirty="0" err="1"/>
              <a:t>ulykker</a:t>
            </a:r>
            <a:r>
              <a:rPr dirty="0"/>
              <a:t>, </a:t>
            </a:r>
            <a:r>
              <a:rPr dirty="0" err="1"/>
              <a:t>brudd</a:t>
            </a:r>
            <a:r>
              <a:rPr dirty="0"/>
              <a:t> </a:t>
            </a:r>
            <a:r>
              <a:rPr dirty="0" err="1"/>
              <a:t>på</a:t>
            </a:r>
            <a:r>
              <a:rPr dirty="0"/>
              <a:t> </a:t>
            </a:r>
            <a:r>
              <a:rPr dirty="0" err="1"/>
              <a:t>luftrom</a:t>
            </a:r>
            <a:r>
              <a:rPr dirty="0"/>
              <a:t> </a:t>
            </a:r>
            <a:r>
              <a:rPr dirty="0" err="1"/>
              <a:t>og</a:t>
            </a:r>
            <a:r>
              <a:rPr dirty="0"/>
              <a:t> </a:t>
            </a:r>
            <a:r>
              <a:rPr dirty="0" err="1"/>
              <a:t>skade</a:t>
            </a:r>
            <a:r>
              <a:rPr dirty="0"/>
              <a:t> </a:t>
            </a:r>
            <a:r>
              <a:rPr dirty="0" err="1"/>
              <a:t>på</a:t>
            </a:r>
            <a:r>
              <a:rPr dirty="0"/>
              <a:t> </a:t>
            </a:r>
            <a:r>
              <a:rPr dirty="0" err="1"/>
              <a:t>tredjemann</a:t>
            </a:r>
            <a:r>
              <a:rPr dirty="0"/>
              <a:t>.</a:t>
            </a:r>
          </a:p>
          <a:p>
            <a:r>
              <a:rPr dirty="0" err="1"/>
              <a:t>Tilby</a:t>
            </a:r>
            <a:r>
              <a:rPr dirty="0"/>
              <a:t> </a:t>
            </a:r>
            <a:r>
              <a:rPr dirty="0" err="1"/>
              <a:t>fagmiljø</a:t>
            </a:r>
            <a:r>
              <a:rPr dirty="0"/>
              <a:t>, </a:t>
            </a:r>
            <a:r>
              <a:rPr dirty="0" err="1"/>
              <a:t>sosial</a:t>
            </a:r>
            <a:r>
              <a:rPr dirty="0"/>
              <a:t> arena, </a:t>
            </a:r>
            <a:r>
              <a:rPr dirty="0" err="1"/>
              <a:t>sikkerhetssystem</a:t>
            </a:r>
            <a:r>
              <a:rPr dirty="0"/>
              <a:t>, </a:t>
            </a:r>
            <a:r>
              <a:rPr dirty="0" err="1"/>
              <a:t>forsikringer</a:t>
            </a:r>
            <a:r>
              <a:rPr dirty="0"/>
              <a:t>, </a:t>
            </a:r>
            <a:r>
              <a:rPr dirty="0" err="1"/>
              <a:t>fagblader</a:t>
            </a:r>
            <a:r>
              <a:rPr dirty="0"/>
              <a:t>, </a:t>
            </a:r>
            <a:r>
              <a:rPr dirty="0" err="1"/>
              <a:t>idrettsarenaer</a:t>
            </a:r>
            <a:r>
              <a:rPr dirty="0"/>
              <a:t>.</a:t>
            </a:r>
          </a:p>
          <a:p>
            <a:r>
              <a:rPr dirty="0"/>
              <a:t>NLF </a:t>
            </a:r>
            <a:r>
              <a:rPr dirty="0" err="1"/>
              <a:t>organiserer</a:t>
            </a:r>
            <a:r>
              <a:rPr dirty="0"/>
              <a:t> over 50% </a:t>
            </a:r>
            <a:r>
              <a:rPr dirty="0" err="1"/>
              <a:t>av</a:t>
            </a:r>
            <a:r>
              <a:rPr dirty="0"/>
              <a:t> </a:t>
            </a:r>
            <a:r>
              <a:rPr dirty="0" err="1"/>
              <a:t>modellflygere</a:t>
            </a:r>
            <a:r>
              <a:rPr dirty="0"/>
              <a:t> </a:t>
            </a:r>
            <a:r>
              <a:rPr dirty="0" err="1"/>
              <a:t>og</a:t>
            </a:r>
            <a:r>
              <a:rPr dirty="0"/>
              <a:t> de </a:t>
            </a:r>
            <a:r>
              <a:rPr dirty="0" err="1"/>
              <a:t>fleste</a:t>
            </a:r>
            <a:r>
              <a:rPr dirty="0"/>
              <a:t> </a:t>
            </a:r>
            <a:r>
              <a:rPr dirty="0" err="1"/>
              <a:t>paragliderpiloter</a:t>
            </a:r>
            <a:r>
              <a:rPr dirty="0"/>
              <a:t>. </a:t>
            </a:r>
            <a:r>
              <a:rPr lang="nb-NO" dirty="0" smtClean="0"/>
              <a:t>Har fått </a:t>
            </a:r>
            <a:r>
              <a:rPr dirty="0" smtClean="0"/>
              <a:t>med </a:t>
            </a:r>
            <a:r>
              <a:rPr dirty="0" err="1" smtClean="0"/>
              <a:t>speedridere</a:t>
            </a:r>
            <a:r>
              <a:rPr lang="nb-NO" dirty="0" smtClean="0"/>
              <a:t> sammen med hang- og paraglidere</a:t>
            </a:r>
            <a:r>
              <a:rPr dirty="0" smtClean="0"/>
              <a:t>.</a:t>
            </a:r>
            <a:endParaRPr dirty="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Bindemidler"/>
          <p:cNvSpPr txBox="1">
            <a:spLocks noGrp="1"/>
          </p:cNvSpPr>
          <p:nvPr>
            <p:ph type="title"/>
          </p:nvPr>
        </p:nvSpPr>
        <p:spPr>
          <a:xfrm rot="927905">
            <a:off x="4140200" y="749300"/>
            <a:ext cx="11099800" cy="2159000"/>
          </a:xfrm>
          <a:prstGeom prst="rect">
            <a:avLst/>
          </a:prstGeom>
        </p:spPr>
        <p:txBody>
          <a:bodyPr/>
          <a:lstStyle/>
          <a:p>
            <a:r>
              <a:t>Bindemidler</a:t>
            </a:r>
          </a:p>
        </p:txBody>
      </p:sp>
      <p:pic>
        <p:nvPicPr>
          <p:cNvPr id="210" name="Skjermbilde 2016-06-13 kl. 09.49.29.jpg" descr="Skjermbilde 2016-06-13 kl. 09.49.29.jpg"/>
          <p:cNvPicPr>
            <a:picLocks noChangeAspect="1"/>
          </p:cNvPicPr>
          <p:nvPr/>
        </p:nvPicPr>
        <p:blipFill>
          <a:blip r:embed="rId2">
            <a:extLst/>
          </a:blip>
          <a:stretch>
            <a:fillRect/>
          </a:stretch>
        </p:blipFill>
        <p:spPr>
          <a:xfrm rot="20257518">
            <a:off x="352821" y="827053"/>
            <a:ext cx="3999031" cy="2816294"/>
          </a:xfrm>
          <a:prstGeom prst="rect">
            <a:avLst/>
          </a:prstGeom>
          <a:ln w="12700">
            <a:miter lim="400000"/>
          </a:ln>
        </p:spPr>
      </p:pic>
      <p:pic>
        <p:nvPicPr>
          <p:cNvPr id="211" name="Skjermbilde 2016-06-13 kl. 09.40.19.jpg" descr="Skjermbilde 2016-06-13 kl. 09.40.19.jpg"/>
          <p:cNvPicPr>
            <a:picLocks noChangeAspect="1"/>
          </p:cNvPicPr>
          <p:nvPr/>
        </p:nvPicPr>
        <p:blipFill>
          <a:blip r:embed="rId3">
            <a:extLst/>
          </a:blip>
          <a:stretch>
            <a:fillRect/>
          </a:stretch>
        </p:blipFill>
        <p:spPr>
          <a:xfrm>
            <a:off x="706156" y="3364589"/>
            <a:ext cx="4559523" cy="5985142"/>
          </a:xfrm>
          <a:prstGeom prst="rect">
            <a:avLst/>
          </a:prstGeom>
          <a:ln w="12700">
            <a:miter lim="400000"/>
          </a:ln>
          <a:effectLst>
            <a:outerShdw blurRad="355600" rotWithShape="0">
              <a:srgbClr val="000000">
                <a:alpha val="75000"/>
              </a:srgbClr>
            </a:outerShdw>
          </a:effectLst>
        </p:spPr>
      </p:pic>
      <p:pic>
        <p:nvPicPr>
          <p:cNvPr id="212" name="Skjermbilde 2016-06-13 kl. 09.51.25.jpg" descr="Skjermbilde 2016-06-13 kl. 09.51.25.jpg"/>
          <p:cNvPicPr>
            <a:picLocks noChangeAspect="1"/>
          </p:cNvPicPr>
          <p:nvPr/>
        </p:nvPicPr>
        <p:blipFill>
          <a:blip r:embed="rId4">
            <a:extLst/>
          </a:blip>
          <a:stretch>
            <a:fillRect/>
          </a:stretch>
        </p:blipFill>
        <p:spPr>
          <a:xfrm rot="20261158">
            <a:off x="5124779" y="2119758"/>
            <a:ext cx="2755242" cy="3867736"/>
          </a:xfrm>
          <a:prstGeom prst="rect">
            <a:avLst/>
          </a:prstGeom>
          <a:ln w="12700">
            <a:miter lim="400000"/>
          </a:ln>
        </p:spPr>
      </p:pic>
      <p:pic>
        <p:nvPicPr>
          <p:cNvPr id="213" name="Skjermbilde 2016-06-13 kl. 09.45.46.jpg" descr="Skjermbilde 2016-06-13 kl. 09.45.46.jpg"/>
          <p:cNvPicPr>
            <a:picLocks noChangeAspect="1"/>
          </p:cNvPicPr>
          <p:nvPr/>
        </p:nvPicPr>
        <p:blipFill>
          <a:blip r:embed="rId5">
            <a:extLst/>
          </a:blip>
          <a:stretch>
            <a:fillRect/>
          </a:stretch>
        </p:blipFill>
        <p:spPr>
          <a:xfrm rot="780000">
            <a:off x="4547323" y="5128640"/>
            <a:ext cx="3120509" cy="4049910"/>
          </a:xfrm>
          <a:prstGeom prst="rect">
            <a:avLst/>
          </a:prstGeom>
          <a:ln w="12700">
            <a:miter lim="400000"/>
          </a:ln>
        </p:spPr>
      </p:pic>
      <p:pic>
        <p:nvPicPr>
          <p:cNvPr id="214" name="Skjermbilde 2016-06-13 kl. 09.44.28.jpg" descr="Skjermbilde 2016-06-13 kl. 09.44.28.jpg"/>
          <p:cNvPicPr>
            <a:picLocks noChangeAspect="1"/>
          </p:cNvPicPr>
          <p:nvPr/>
        </p:nvPicPr>
        <p:blipFill>
          <a:blip r:embed="rId6">
            <a:extLst/>
          </a:blip>
          <a:stretch>
            <a:fillRect/>
          </a:stretch>
        </p:blipFill>
        <p:spPr>
          <a:xfrm>
            <a:off x="7694428" y="3364589"/>
            <a:ext cx="4519852" cy="5985142"/>
          </a:xfrm>
          <a:prstGeom prst="rect">
            <a:avLst/>
          </a:prstGeom>
          <a:ln w="12700">
            <a:miter lim="400000"/>
          </a:ln>
          <a:effectLst>
            <a:outerShdw blurRad="355600" rotWithShape="0">
              <a:srgbClr val="000000">
                <a:alpha val="75000"/>
              </a:srgbClr>
            </a:outerShdw>
          </a:effectLst>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Speedgliderulykke </a:t>
            </a:r>
            <a:r>
              <a:rPr lang="nb-NO" dirty="0"/>
              <a:t>28.04.2019 Hoven i Loen</a:t>
            </a:r>
          </a:p>
        </p:txBody>
      </p:sp>
      <p:sp>
        <p:nvSpPr>
          <p:cNvPr id="3" name="Plassholder for tekst 2"/>
          <p:cNvSpPr>
            <a:spLocks noGrp="1"/>
          </p:cNvSpPr>
          <p:nvPr>
            <p:ph type="body" idx="1"/>
          </p:nvPr>
        </p:nvSpPr>
        <p:spPr/>
        <p:txBody>
          <a:bodyPr/>
          <a:lstStyle/>
          <a:p>
            <a:r>
              <a:rPr lang="nb-NO" dirty="0" err="1" smtClean="0">
                <a:hlinkClick r:id="rId2"/>
              </a:rPr>
              <a:t>Ulykkesrapport</a:t>
            </a:r>
            <a:endParaRPr lang="nb-NO" dirty="0"/>
          </a:p>
        </p:txBody>
      </p:sp>
    </p:spTree>
    <p:extLst>
      <p:ext uri="{BB962C8B-B14F-4D97-AF65-F5344CB8AC3E}">
        <p14:creationId xmlns:p14="http://schemas.microsoft.com/office/powerpoint/2010/main" val="1900242254"/>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Scenario</a:t>
            </a:r>
            <a:endParaRPr lang="nb-NO" dirty="0"/>
          </a:p>
        </p:txBody>
      </p:sp>
      <p:sp>
        <p:nvSpPr>
          <p:cNvPr id="3" name="Plassholder for tekst 2"/>
          <p:cNvSpPr>
            <a:spLocks noGrp="1"/>
          </p:cNvSpPr>
          <p:nvPr>
            <p:ph type="body" idx="1"/>
          </p:nvPr>
        </p:nvSpPr>
        <p:spPr/>
        <p:txBody>
          <a:bodyPr/>
          <a:lstStyle/>
          <a:p>
            <a:r>
              <a:rPr lang="nb-NO" dirty="0" smtClean="0"/>
              <a:t>Gruppearbeid. Gruppa </a:t>
            </a:r>
            <a:r>
              <a:rPr lang="nb-NO" dirty="0"/>
              <a:t>skal velge en gruppeleder som har ekstra ansvar for at gruppa jobber riktig, dvs. passe på at alle kommer til orde, roe ned pratmakere. Det er viktig at alle på gruppa deltar, alle skal si noe, minst 3 ganger hver. Aksepter andres meninger</a:t>
            </a:r>
            <a:r>
              <a:rPr lang="nb-NO" dirty="0" smtClean="0"/>
              <a:t>. </a:t>
            </a:r>
            <a:r>
              <a:rPr lang="nb-NO" dirty="0"/>
              <a:t>Hva skjer? Hvem gjør hva? Hvordan oppfatter de involverte situasjonen? Hva bør gjøres? Hvordan bør situasjonen takles av de forskjellige? Bør det skrives hendelsesrapport?</a:t>
            </a:r>
          </a:p>
          <a:p>
            <a:r>
              <a:rPr lang="nb-NO" dirty="0" smtClean="0"/>
              <a:t>Presentasjon av gruppearbeid</a:t>
            </a:r>
            <a:endParaRPr lang="nb-NO" dirty="0"/>
          </a:p>
        </p:txBody>
      </p:sp>
    </p:spTree>
    <p:extLst>
      <p:ext uri="{BB962C8B-B14F-4D97-AF65-F5344CB8AC3E}">
        <p14:creationId xmlns:p14="http://schemas.microsoft.com/office/powerpoint/2010/main" val="753765169"/>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Scenario 1</a:t>
            </a:r>
            <a:endParaRPr lang="nb-NO" dirty="0"/>
          </a:p>
        </p:txBody>
      </p:sp>
      <p:sp>
        <p:nvSpPr>
          <p:cNvPr id="3" name="Plassholder for tekst 2"/>
          <p:cNvSpPr>
            <a:spLocks noGrp="1"/>
          </p:cNvSpPr>
          <p:nvPr>
            <p:ph type="body" idx="1"/>
          </p:nvPr>
        </p:nvSpPr>
        <p:spPr/>
        <p:txBody>
          <a:bodyPr/>
          <a:lstStyle/>
          <a:p>
            <a:r>
              <a:rPr lang="nb-NO" dirty="0" smtClean="0"/>
              <a:t>Ei gruppe med piloter fra 3 forskjellige klubber samles for felles flyging </a:t>
            </a:r>
            <a:r>
              <a:rPr lang="nb-NO" dirty="0" smtClean="0"/>
              <a:t>på Opp</a:t>
            </a:r>
            <a:r>
              <a:rPr lang="nb-NO" dirty="0" smtClean="0"/>
              <a:t>dal</a:t>
            </a:r>
            <a:r>
              <a:rPr lang="nb-NO" dirty="0" smtClean="0"/>
              <a:t>. Noen piloter lander ganske snart nede i </a:t>
            </a:r>
            <a:r>
              <a:rPr lang="nb-NO" dirty="0" smtClean="0"/>
              <a:t>Oppdal, </a:t>
            </a:r>
            <a:r>
              <a:rPr lang="nb-NO" dirty="0" smtClean="0"/>
              <a:t>mens noen piloter legger på tur </a:t>
            </a:r>
            <a:r>
              <a:rPr lang="nb-NO" dirty="0" smtClean="0"/>
              <a:t>mot Berkåk, </a:t>
            </a:r>
            <a:r>
              <a:rPr lang="nb-NO" dirty="0" smtClean="0"/>
              <a:t>men alle lander før </a:t>
            </a:r>
            <a:r>
              <a:rPr lang="nb-NO" dirty="0" smtClean="0"/>
              <a:t>flyplassen</a:t>
            </a:r>
            <a:r>
              <a:rPr lang="nb-NO" dirty="0" smtClean="0"/>
              <a:t>. </a:t>
            </a:r>
            <a:r>
              <a:rPr lang="nb-NO" dirty="0" smtClean="0"/>
              <a:t>En pilot forsøker seg over mot </a:t>
            </a:r>
            <a:r>
              <a:rPr lang="nb-NO" dirty="0" smtClean="0"/>
              <a:t>Surnadal, </a:t>
            </a:r>
            <a:r>
              <a:rPr lang="nb-NO" dirty="0" smtClean="0"/>
              <a:t>men må lande midtveis og får langt å gå. Når han kommer til vei, oppdager han at alle har dratt heim.</a:t>
            </a:r>
            <a:endParaRPr lang="nb-NO" dirty="0"/>
          </a:p>
        </p:txBody>
      </p:sp>
    </p:spTree>
    <p:extLst>
      <p:ext uri="{BB962C8B-B14F-4D97-AF65-F5344CB8AC3E}">
        <p14:creationId xmlns:p14="http://schemas.microsoft.com/office/powerpoint/2010/main" val="416243438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36267"/>
            <a:ext cx="13004800" cy="17339734"/>
          </a:xfrm>
          <a:prstGeom prst="rect">
            <a:avLst/>
          </a:prstGeom>
        </p:spPr>
      </p:pic>
    </p:spTree>
    <p:extLst>
      <p:ext uri="{BB962C8B-B14F-4D97-AF65-F5344CB8AC3E}">
        <p14:creationId xmlns:p14="http://schemas.microsoft.com/office/powerpoint/2010/main" val="1878977618"/>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Scenario 2</a:t>
            </a:r>
            <a:endParaRPr lang="nb-NO" dirty="0"/>
          </a:p>
        </p:txBody>
      </p:sp>
      <p:sp>
        <p:nvSpPr>
          <p:cNvPr id="3" name="Plassholder for tekst 2"/>
          <p:cNvSpPr>
            <a:spLocks noGrp="1"/>
          </p:cNvSpPr>
          <p:nvPr>
            <p:ph type="body" idx="1"/>
          </p:nvPr>
        </p:nvSpPr>
        <p:spPr/>
        <p:txBody>
          <a:bodyPr/>
          <a:lstStyle/>
          <a:p>
            <a:r>
              <a:rPr lang="nb-NO" dirty="0" smtClean="0"/>
              <a:t>Pilot PP3 ligger og skrur ei boble med 8-tall tett på henget. Når han kommer over toppen, tar han en hel 360 og oppdager at bakkefarten blir for stor. Han havner bakpå over toppen og blir redd for rotor. Han drar derfor ekstra på for å komme i posisjon mot vinden igjen, men drar i stedet vingen i baklengs spinn.</a:t>
            </a:r>
            <a:endParaRPr lang="nb-NO" dirty="0"/>
          </a:p>
        </p:txBody>
      </p:sp>
    </p:spTree>
    <p:extLst>
      <p:ext uri="{BB962C8B-B14F-4D97-AF65-F5344CB8AC3E}">
        <p14:creationId xmlns:p14="http://schemas.microsoft.com/office/powerpoint/2010/main" val="1824917743"/>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Scenario 3</a:t>
            </a:r>
            <a:endParaRPr lang="nb-NO" dirty="0"/>
          </a:p>
        </p:txBody>
      </p:sp>
      <p:sp>
        <p:nvSpPr>
          <p:cNvPr id="3" name="Plassholder for tekst 2"/>
          <p:cNvSpPr>
            <a:spLocks noGrp="1"/>
          </p:cNvSpPr>
          <p:nvPr>
            <p:ph type="body" idx="1"/>
          </p:nvPr>
        </p:nvSpPr>
        <p:spPr/>
        <p:txBody>
          <a:bodyPr/>
          <a:lstStyle/>
          <a:p>
            <a:r>
              <a:rPr lang="nb-NO" dirty="0" smtClean="0"/>
              <a:t>Ei gruppe med piloter møtes på fjellet for felles flyging. En pilot er ekstra ivrig til å komme seg ut, men de andre har lagt ut vingene på starten og sitter og venter, ikke innspent i seletøyet. Derfor legger piloten ut vingen i et område med litt kratt og kvist. Etter et par startforsøk kommer han seg i lufta, men med knute på ei C-line. Han lander like nedenfor og går opp til start igjen. Det skrives ikke hendelsesrapport.</a:t>
            </a:r>
            <a:endParaRPr lang="nb-NO" dirty="0"/>
          </a:p>
        </p:txBody>
      </p:sp>
    </p:spTree>
    <p:extLst>
      <p:ext uri="{BB962C8B-B14F-4D97-AF65-F5344CB8AC3E}">
        <p14:creationId xmlns:p14="http://schemas.microsoft.com/office/powerpoint/2010/main" val="764707039"/>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Scenario 4</a:t>
            </a:r>
            <a:endParaRPr lang="nb-NO" dirty="0"/>
          </a:p>
        </p:txBody>
      </p:sp>
      <p:sp>
        <p:nvSpPr>
          <p:cNvPr id="3" name="Plassholder for tekst 2"/>
          <p:cNvSpPr>
            <a:spLocks noGrp="1"/>
          </p:cNvSpPr>
          <p:nvPr>
            <p:ph type="body" idx="1"/>
          </p:nvPr>
        </p:nvSpPr>
        <p:spPr/>
        <p:txBody>
          <a:bodyPr/>
          <a:lstStyle/>
          <a:p>
            <a:r>
              <a:rPr lang="nb-NO" dirty="0" smtClean="0"/>
              <a:t>1 elev og 3 piloter, 1 PP2, 1 PP3, 1 PP4 og 1 PP5 </a:t>
            </a:r>
            <a:r>
              <a:rPr lang="nb-NO" dirty="0"/>
              <a:t>h</a:t>
            </a:r>
            <a:r>
              <a:rPr lang="nb-NO" dirty="0" smtClean="0"/>
              <a:t>ar gått i 2,5 timer for å komme til start. Det er svak trekk, skrått bakfra. Det snakkes om at det neppe er særlig rotor siden vinden er så svak. En av pilotene velger å ta av fra en liten kolle mot vinden for så og vrenge medvinds ut fra fjellet. Det går bra. </a:t>
            </a:r>
            <a:endParaRPr lang="nb-NO" dirty="0"/>
          </a:p>
        </p:txBody>
      </p:sp>
    </p:spTree>
    <p:extLst>
      <p:ext uri="{BB962C8B-B14F-4D97-AF65-F5344CB8AC3E}">
        <p14:creationId xmlns:p14="http://schemas.microsoft.com/office/powerpoint/2010/main" val="1508956804"/>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Scenario 5</a:t>
            </a:r>
            <a:endParaRPr lang="nb-NO" dirty="0"/>
          </a:p>
        </p:txBody>
      </p:sp>
      <p:sp>
        <p:nvSpPr>
          <p:cNvPr id="3" name="Plassholder for tekst 2"/>
          <p:cNvSpPr>
            <a:spLocks noGrp="1"/>
          </p:cNvSpPr>
          <p:nvPr>
            <p:ph type="body" idx="1"/>
          </p:nvPr>
        </p:nvSpPr>
        <p:spPr/>
        <p:txBody>
          <a:bodyPr/>
          <a:lstStyle/>
          <a:p>
            <a:r>
              <a:rPr lang="nb-NO" dirty="0" smtClean="0"/>
              <a:t>Klubbtur. Kvelden før ble lang og fuktig. Alle stiller til frokost og humøret er på topp. En av pilotene sover litt i bilen på vei opp til start. Når vedkommende tar av, dreier vingen til høyre, tar </a:t>
            </a:r>
            <a:r>
              <a:rPr lang="nb-NO" dirty="0" err="1" smtClean="0"/>
              <a:t>storesvingen</a:t>
            </a:r>
            <a:r>
              <a:rPr lang="nb-NO" dirty="0" smtClean="0"/>
              <a:t> og piloten smeller i steinrøysa medvinds. </a:t>
            </a:r>
            <a:endParaRPr lang="nb-NO" dirty="0"/>
          </a:p>
        </p:txBody>
      </p:sp>
    </p:spTree>
    <p:extLst>
      <p:ext uri="{BB962C8B-B14F-4D97-AF65-F5344CB8AC3E}">
        <p14:creationId xmlns:p14="http://schemas.microsoft.com/office/powerpoint/2010/main" val="4039195202"/>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Scenario 6</a:t>
            </a:r>
            <a:endParaRPr lang="nb-NO" dirty="0"/>
          </a:p>
        </p:txBody>
      </p:sp>
      <p:sp>
        <p:nvSpPr>
          <p:cNvPr id="3" name="Plassholder for tekst 2"/>
          <p:cNvSpPr>
            <a:spLocks noGrp="1"/>
          </p:cNvSpPr>
          <p:nvPr>
            <p:ph type="body" idx="1"/>
          </p:nvPr>
        </p:nvSpPr>
        <p:spPr/>
        <p:txBody>
          <a:bodyPr/>
          <a:lstStyle/>
          <a:p>
            <a:r>
              <a:rPr lang="nb-NO" dirty="0" smtClean="0"/>
              <a:t>PP2 tar av fra </a:t>
            </a:r>
            <a:r>
              <a:rPr lang="nb-NO" dirty="0" err="1" smtClean="0"/>
              <a:t>Haksåsen</a:t>
            </a:r>
            <a:r>
              <a:rPr lang="nb-NO" dirty="0" smtClean="0"/>
              <a:t> </a:t>
            </a:r>
            <a:r>
              <a:rPr lang="nb-NO" dirty="0" smtClean="0"/>
              <a:t>i vindstille. På tur mot landing begynner det å blåse så han flyr tilbake til henget for å prøve å henge. Det blåser plutselig kraftig og han fyker til værs og rygger innover fjellet bak med full </a:t>
            </a:r>
            <a:r>
              <a:rPr lang="nb-NO" dirty="0" err="1" smtClean="0"/>
              <a:t>speedbar</a:t>
            </a:r>
            <a:r>
              <a:rPr lang="nb-NO" dirty="0" smtClean="0"/>
              <a:t>. Lander litt langt fra vei, men ok. Alene eller sammen med andre?</a:t>
            </a:r>
            <a:endParaRPr lang="nb-NO" dirty="0"/>
          </a:p>
        </p:txBody>
      </p:sp>
    </p:spTree>
    <p:extLst>
      <p:ext uri="{BB962C8B-B14F-4D97-AF65-F5344CB8AC3E}">
        <p14:creationId xmlns:p14="http://schemas.microsoft.com/office/powerpoint/2010/main" val="1739986223"/>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Scenario 7</a:t>
            </a:r>
            <a:endParaRPr lang="nb-NO" dirty="0"/>
          </a:p>
        </p:txBody>
      </p:sp>
      <p:sp>
        <p:nvSpPr>
          <p:cNvPr id="3" name="Plassholder for tekst 2"/>
          <p:cNvSpPr>
            <a:spLocks noGrp="1"/>
          </p:cNvSpPr>
          <p:nvPr>
            <p:ph type="body" idx="1"/>
          </p:nvPr>
        </p:nvSpPr>
        <p:spPr/>
        <p:txBody>
          <a:bodyPr/>
          <a:lstStyle/>
          <a:p>
            <a:r>
              <a:rPr lang="nb-NO" dirty="0" err="1" smtClean="0"/>
              <a:t>Baktrekk</a:t>
            </a:r>
            <a:r>
              <a:rPr lang="nb-NO" dirty="0" smtClean="0"/>
              <a:t> på start. Små vinduer med svak vind inn. Pilot tar av i et slikt vindu, men C-line hekter seg i hjelmkamera, vingen dreier til høyre. Pilot forsøker å korrigere og samtidig få løs C-lina. Spinner vingen til venstre og faller ned og får brudd i ryggen.</a:t>
            </a:r>
            <a:endParaRPr lang="nb-NO" dirty="0"/>
          </a:p>
        </p:txBody>
      </p:sp>
    </p:spTree>
    <p:extLst>
      <p:ext uri="{BB962C8B-B14F-4D97-AF65-F5344CB8AC3E}">
        <p14:creationId xmlns:p14="http://schemas.microsoft.com/office/powerpoint/2010/main" val="1588118857"/>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Scenario 8</a:t>
            </a:r>
            <a:endParaRPr lang="nb-NO" dirty="0"/>
          </a:p>
        </p:txBody>
      </p:sp>
      <p:sp>
        <p:nvSpPr>
          <p:cNvPr id="3" name="Plassholder for tekst 2"/>
          <p:cNvSpPr>
            <a:spLocks noGrp="1"/>
          </p:cNvSpPr>
          <p:nvPr>
            <p:ph type="body" idx="1"/>
          </p:nvPr>
        </p:nvSpPr>
        <p:spPr/>
        <p:txBody>
          <a:bodyPr/>
          <a:lstStyle/>
          <a:p>
            <a:r>
              <a:rPr lang="nb-NO" dirty="0" smtClean="0"/>
              <a:t>Erfaren pilot som har flydd i 10 år uten skader. Han når ikke landingsjordet som er lite og som ligger i le bak noen hus. Lander hardt medvinds i ulendt terreng, skader seg i en fot og i hånden.</a:t>
            </a:r>
            <a:endParaRPr lang="nb-NO" dirty="0"/>
          </a:p>
        </p:txBody>
      </p:sp>
    </p:spTree>
    <p:extLst>
      <p:ext uri="{BB962C8B-B14F-4D97-AF65-F5344CB8AC3E}">
        <p14:creationId xmlns:p14="http://schemas.microsoft.com/office/powerpoint/2010/main" val="4072610465"/>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Scenario 9</a:t>
            </a:r>
            <a:endParaRPr lang="nb-NO" dirty="0"/>
          </a:p>
        </p:txBody>
      </p:sp>
      <p:sp>
        <p:nvSpPr>
          <p:cNvPr id="3" name="Plassholder for tekst 2"/>
          <p:cNvSpPr>
            <a:spLocks noGrp="1"/>
          </p:cNvSpPr>
          <p:nvPr>
            <p:ph type="body" idx="1"/>
          </p:nvPr>
        </p:nvSpPr>
        <p:spPr/>
        <p:txBody>
          <a:bodyPr/>
          <a:lstStyle/>
          <a:p>
            <a:r>
              <a:rPr lang="nb-NO" dirty="0" smtClean="0"/>
              <a:t>Nybegynnerkurset er ute og skal fly høydeturer. En mer erfaren pilot som ikke er Instruktør eller Hjelpeinstruktør på kurset dukker opp og begynner å gi tips til alternative startteknikker.</a:t>
            </a:r>
            <a:endParaRPr lang="nb-NO" dirty="0"/>
          </a:p>
        </p:txBody>
      </p:sp>
    </p:spTree>
    <p:extLst>
      <p:ext uri="{BB962C8B-B14F-4D97-AF65-F5344CB8AC3E}">
        <p14:creationId xmlns:p14="http://schemas.microsoft.com/office/powerpoint/2010/main" val="3144237988"/>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Scenario 10</a:t>
            </a:r>
            <a:endParaRPr lang="nb-NO" dirty="0"/>
          </a:p>
        </p:txBody>
      </p:sp>
      <p:sp>
        <p:nvSpPr>
          <p:cNvPr id="3" name="Plassholder for tekst 2"/>
          <p:cNvSpPr>
            <a:spLocks noGrp="1"/>
          </p:cNvSpPr>
          <p:nvPr>
            <p:ph type="body" idx="1"/>
          </p:nvPr>
        </p:nvSpPr>
        <p:spPr/>
        <p:txBody>
          <a:bodyPr/>
          <a:lstStyle/>
          <a:p>
            <a:r>
              <a:rPr lang="nb-NO" dirty="0" smtClean="0"/>
              <a:t>To piloter legger på tur og skal fly distanse. Etter hvert oppdager de at en elev følger etter. Han svarer ikke på radio. Eleven havner i ei leside, faller ned og brekker ryggen.</a:t>
            </a:r>
            <a:endParaRPr lang="nb-NO" dirty="0"/>
          </a:p>
        </p:txBody>
      </p:sp>
    </p:spTree>
    <p:extLst>
      <p:ext uri="{BB962C8B-B14F-4D97-AF65-F5344CB8AC3E}">
        <p14:creationId xmlns:p14="http://schemas.microsoft.com/office/powerpoint/2010/main" val="3659539976"/>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Oppsummering</a:t>
            </a:r>
            <a:endParaRPr lang="nb-NO" dirty="0"/>
          </a:p>
        </p:txBody>
      </p:sp>
      <p:sp>
        <p:nvSpPr>
          <p:cNvPr id="3" name="Plassholder for tekst 2"/>
          <p:cNvSpPr>
            <a:spLocks noGrp="1"/>
          </p:cNvSpPr>
          <p:nvPr>
            <p:ph type="body" idx="1"/>
          </p:nvPr>
        </p:nvSpPr>
        <p:spPr/>
        <p:txBody>
          <a:bodyPr>
            <a:normAutofit/>
          </a:bodyPr>
          <a:lstStyle/>
          <a:p>
            <a:r>
              <a:rPr lang="nb-NO" sz="2000" dirty="0" smtClean="0"/>
              <a:t>Gi beskjed om din </a:t>
            </a:r>
            <a:r>
              <a:rPr lang="nb-NO" sz="2000" dirty="0" err="1" smtClean="0"/>
              <a:t>f</a:t>
            </a:r>
            <a:r>
              <a:rPr lang="nb-NO" sz="2000" dirty="0" err="1" smtClean="0"/>
              <a:t>lyplan</a:t>
            </a:r>
            <a:r>
              <a:rPr lang="nb-NO" sz="2000" dirty="0" smtClean="0"/>
              <a:t>. </a:t>
            </a:r>
          </a:p>
          <a:p>
            <a:r>
              <a:rPr lang="nb-NO" sz="2000" dirty="0" smtClean="0"/>
              <a:t>Fly i forhold </a:t>
            </a:r>
            <a:r>
              <a:rPr lang="nb-NO" sz="2000" dirty="0"/>
              <a:t>d</a:t>
            </a:r>
            <a:r>
              <a:rPr lang="nb-NO" sz="2000" dirty="0" smtClean="0"/>
              <a:t>u mestrer og med gode marginer.</a:t>
            </a:r>
          </a:p>
          <a:p>
            <a:r>
              <a:rPr lang="nb-NO" sz="2000" dirty="0" smtClean="0"/>
              <a:t>Si takk for at du sier ifra.</a:t>
            </a:r>
          </a:p>
          <a:p>
            <a:r>
              <a:rPr lang="nb-NO" sz="2000" dirty="0" smtClean="0"/>
              <a:t>Viktig å kjenne på dagsformen.</a:t>
            </a:r>
          </a:p>
          <a:p>
            <a:r>
              <a:rPr lang="nb-NO" sz="2000" dirty="0" smtClean="0"/>
              <a:t>Les værmeldinga.</a:t>
            </a:r>
          </a:p>
          <a:p>
            <a:r>
              <a:rPr lang="nb-NO" sz="2000" dirty="0" smtClean="0"/>
              <a:t>Elever får ikke bruke hjelmkamera.</a:t>
            </a:r>
          </a:p>
          <a:p>
            <a:r>
              <a:rPr lang="nb-NO" sz="2000" dirty="0" smtClean="0"/>
              <a:t>Ta ansvar for hverandre.</a:t>
            </a:r>
          </a:p>
          <a:p>
            <a:endParaRPr lang="nb-NO" dirty="0"/>
          </a:p>
        </p:txBody>
      </p:sp>
    </p:spTree>
    <p:extLst>
      <p:ext uri="{BB962C8B-B14F-4D97-AF65-F5344CB8AC3E}">
        <p14:creationId xmlns:p14="http://schemas.microsoft.com/office/powerpoint/2010/main" val="331377185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NLF_SKISSE_PROFIL_2015 (1)_Side_3.jpg" descr="NLF_SKISSE_PROFIL_2015 (1)_Side_3.jpg"/>
          <p:cNvPicPr>
            <a:picLocks noChangeAspect="1"/>
          </p:cNvPicPr>
          <p:nvPr/>
        </p:nvPicPr>
        <p:blipFill>
          <a:blip r:embed="rId2">
            <a:extLst/>
          </a:blip>
          <a:srcRect l="38946" t="13182" r="38738" b="63902"/>
          <a:stretch>
            <a:fillRect/>
          </a:stretch>
        </p:blipFill>
        <p:spPr>
          <a:xfrm>
            <a:off x="7810500" y="3376026"/>
            <a:ext cx="4506737" cy="3272513"/>
          </a:xfrm>
          <a:prstGeom prst="rect">
            <a:avLst/>
          </a:prstGeom>
          <a:ln w="12700">
            <a:miter lim="400000"/>
          </a:ln>
        </p:spPr>
      </p:pic>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6228" y="4471172"/>
            <a:ext cx="6904264" cy="1415277"/>
          </a:xfrm>
          <a:prstGeom prst="rect">
            <a:avLst/>
          </a:prstGeom>
        </p:spPr>
      </p:pic>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Refleksjon</a:t>
            </a:r>
            <a:endParaRPr lang="nb-NO" dirty="0"/>
          </a:p>
        </p:txBody>
      </p:sp>
      <p:sp>
        <p:nvSpPr>
          <p:cNvPr id="3" name="Plassholder for tekst 2"/>
          <p:cNvSpPr>
            <a:spLocks noGrp="1"/>
          </p:cNvSpPr>
          <p:nvPr>
            <p:ph type="body" idx="1"/>
          </p:nvPr>
        </p:nvSpPr>
        <p:spPr/>
        <p:txBody>
          <a:bodyPr/>
          <a:lstStyle/>
          <a:p>
            <a:r>
              <a:rPr lang="nb-NO" dirty="0" smtClean="0"/>
              <a:t>Hva likte dere?</a:t>
            </a:r>
          </a:p>
          <a:p>
            <a:r>
              <a:rPr lang="nb-NO" dirty="0" smtClean="0"/>
              <a:t>Hva kunne vært gjort annerledes?</a:t>
            </a:r>
          </a:p>
          <a:p>
            <a:r>
              <a:rPr lang="nb-NO" dirty="0"/>
              <a:t>Hva er </a:t>
            </a:r>
            <a:r>
              <a:rPr lang="nb-NO" dirty="0" smtClean="0"/>
              <a:t>fordelen/ulempen </a:t>
            </a:r>
            <a:r>
              <a:rPr lang="nb-NO" dirty="0"/>
              <a:t>med å jobbe slik istedenfor å jobbe med reelle hendelser/uhell/ulykker? </a:t>
            </a:r>
            <a:endParaRPr lang="nb-NO" dirty="0" smtClean="0"/>
          </a:p>
          <a:p>
            <a:r>
              <a:rPr lang="nb-NO" dirty="0" smtClean="0"/>
              <a:t>Vil </a:t>
            </a:r>
            <a:r>
              <a:rPr lang="nb-NO" dirty="0"/>
              <a:t>dette føre til noen endring i </a:t>
            </a:r>
            <a:r>
              <a:rPr lang="nb-NO" dirty="0" err="1"/>
              <a:t>flyhverdagen</a:t>
            </a:r>
            <a:r>
              <a:rPr lang="nb-NO" dirty="0"/>
              <a:t> vår? </a:t>
            </a:r>
            <a:endParaRPr lang="nb-NO" dirty="0" smtClean="0"/>
          </a:p>
          <a:p>
            <a:r>
              <a:rPr lang="nb-NO" dirty="0" smtClean="0"/>
              <a:t>Annet?</a:t>
            </a:r>
            <a:endParaRPr lang="nb-NO" dirty="0"/>
          </a:p>
        </p:txBody>
      </p:sp>
    </p:spTree>
    <p:extLst>
      <p:ext uri="{BB962C8B-B14F-4D97-AF65-F5344CB8AC3E}">
        <p14:creationId xmlns:p14="http://schemas.microsoft.com/office/powerpoint/2010/main" val="901472473"/>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Vipps 250 kr</a:t>
            </a:r>
            <a:endParaRPr lang="nb-NO" dirty="0"/>
          </a:p>
        </p:txBody>
      </p:sp>
      <p:sp>
        <p:nvSpPr>
          <p:cNvPr id="3" name="Plassholder for tekst 2"/>
          <p:cNvSpPr>
            <a:spLocks noGrp="1"/>
          </p:cNvSpPr>
          <p:nvPr>
            <p:ph type="body" idx="1"/>
          </p:nvPr>
        </p:nvSpPr>
        <p:spPr/>
        <p:txBody>
          <a:bodyPr/>
          <a:lstStyle/>
          <a:p>
            <a:r>
              <a:rPr lang="nb-NO" smtClean="0"/>
              <a:t>SHPGK 10853</a:t>
            </a:r>
            <a:endParaRPr lang="nb-NO" dirty="0"/>
          </a:p>
        </p:txBody>
      </p:sp>
    </p:spTree>
    <p:extLst>
      <p:ext uri="{BB962C8B-B14F-4D97-AF65-F5344CB8AC3E}">
        <p14:creationId xmlns:p14="http://schemas.microsoft.com/office/powerpoint/2010/main" val="392523134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Ansvar"/>
          <p:cNvSpPr txBox="1">
            <a:spLocks noGrp="1"/>
          </p:cNvSpPr>
          <p:nvPr>
            <p:ph type="title"/>
          </p:nvPr>
        </p:nvSpPr>
        <p:spPr>
          <a:prstGeom prst="rect">
            <a:avLst/>
          </a:prstGeom>
        </p:spPr>
        <p:txBody>
          <a:bodyPr/>
          <a:lstStyle/>
          <a:p>
            <a:r>
              <a:t>Ansvar</a:t>
            </a:r>
          </a:p>
        </p:txBody>
      </p:sp>
      <p:pic>
        <p:nvPicPr>
          <p:cNvPr id="147" name="ukjent.png" descr="ukjent.png"/>
          <p:cNvPicPr>
            <a:picLocks noChangeAspect="1"/>
          </p:cNvPicPr>
          <p:nvPr/>
        </p:nvPicPr>
        <p:blipFill>
          <a:blip r:embed="rId2">
            <a:extLst/>
          </a:blip>
          <a:stretch>
            <a:fillRect/>
          </a:stretch>
        </p:blipFill>
        <p:spPr>
          <a:xfrm>
            <a:off x="-571500" y="-63500"/>
            <a:ext cx="15049500" cy="106299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Ansvar"/>
          <p:cNvSpPr txBox="1">
            <a:spLocks noGrp="1"/>
          </p:cNvSpPr>
          <p:nvPr>
            <p:ph type="title"/>
          </p:nvPr>
        </p:nvSpPr>
        <p:spPr>
          <a:prstGeom prst="rect">
            <a:avLst/>
          </a:prstGeom>
        </p:spPr>
        <p:txBody>
          <a:bodyPr/>
          <a:lstStyle/>
          <a:p>
            <a:r>
              <a:t>Ansvar</a:t>
            </a:r>
          </a:p>
        </p:txBody>
      </p:sp>
      <p:sp>
        <p:nvSpPr>
          <p:cNvPr id="154" name="Gitt i kvalitetshåndboken (sikkerhetssystemer/LT).…"/>
          <p:cNvSpPr txBox="1">
            <a:spLocks noGrp="1"/>
          </p:cNvSpPr>
          <p:nvPr>
            <p:ph type="body" idx="1"/>
          </p:nvPr>
        </p:nvSpPr>
        <p:spPr>
          <a:xfrm>
            <a:off x="952500" y="2603500"/>
            <a:ext cx="11099800" cy="2235200"/>
          </a:xfrm>
          <a:prstGeom prst="rect">
            <a:avLst/>
          </a:prstGeom>
        </p:spPr>
        <p:txBody>
          <a:bodyPr/>
          <a:lstStyle/>
          <a:p>
            <a:r>
              <a:rPr dirty="0" err="1"/>
              <a:t>Gitt</a:t>
            </a:r>
            <a:r>
              <a:rPr dirty="0"/>
              <a:t> </a:t>
            </a:r>
            <a:r>
              <a:rPr dirty="0" err="1"/>
              <a:t>i</a:t>
            </a:r>
            <a:r>
              <a:rPr dirty="0"/>
              <a:t> </a:t>
            </a:r>
            <a:r>
              <a:rPr lang="nb-NO" dirty="0" smtClean="0"/>
              <a:t>sikkerhetssystemet.</a:t>
            </a:r>
            <a:endParaRPr dirty="0"/>
          </a:p>
        </p:txBody>
      </p:sp>
      <p:pic>
        <p:nvPicPr>
          <p:cNvPr id="2" name="Bil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4838700"/>
            <a:ext cx="11757481" cy="1690746"/>
          </a:xfrm>
          <a:prstGeom prst="rect">
            <a:avLst/>
          </a:prstGeom>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Ansvar - NLFs strategiske"/>
          <p:cNvSpPr txBox="1">
            <a:spLocks noGrp="1"/>
          </p:cNvSpPr>
          <p:nvPr>
            <p:ph type="title"/>
          </p:nvPr>
        </p:nvSpPr>
        <p:spPr>
          <a:prstGeom prst="rect">
            <a:avLst/>
          </a:prstGeom>
        </p:spPr>
        <p:txBody>
          <a:bodyPr/>
          <a:lstStyle>
            <a:lvl1pPr defTabSz="549148">
              <a:defRPr sz="7519"/>
            </a:lvl1pPr>
          </a:lstStyle>
          <a:p>
            <a:r>
              <a:t>Ansvar - NLFs strategiske</a:t>
            </a:r>
          </a:p>
        </p:txBody>
      </p:sp>
      <p:sp>
        <p:nvSpPr>
          <p:cNvPr id="164" name="Prioriterte satsningsområder…"/>
          <p:cNvSpPr txBox="1">
            <a:spLocks noGrp="1"/>
          </p:cNvSpPr>
          <p:nvPr>
            <p:ph type="body" idx="1"/>
          </p:nvPr>
        </p:nvSpPr>
        <p:spPr>
          <a:prstGeom prst="rect">
            <a:avLst/>
          </a:prstGeom>
        </p:spPr>
        <p:txBody>
          <a:bodyPr/>
          <a:lstStyle/>
          <a:p>
            <a:pPr marL="391159" indent="-391159" defTabSz="514095">
              <a:spcBef>
                <a:spcPts val="3600"/>
              </a:spcBef>
              <a:defRPr sz="3168"/>
            </a:pPr>
            <a:r>
              <a:t>Prioriterte satsningsområder</a:t>
            </a:r>
          </a:p>
          <a:p>
            <a:pPr marL="782319" lvl="1" indent="-391159" defTabSz="514095">
              <a:spcBef>
                <a:spcPts val="3600"/>
              </a:spcBef>
              <a:defRPr sz="3168" b="1">
                <a:latin typeface="Helvetica"/>
                <a:ea typeface="Helvetica"/>
                <a:cs typeface="Helvetica"/>
                <a:sym typeface="Helvetica"/>
              </a:defRPr>
            </a:pPr>
            <a:r>
              <a:t>Sikkerhet</a:t>
            </a:r>
          </a:p>
          <a:p>
            <a:pPr marL="782319" lvl="1" indent="-391159" defTabSz="514095">
              <a:spcBef>
                <a:spcPts val="3600"/>
              </a:spcBef>
              <a:defRPr sz="3168" b="1">
                <a:latin typeface="Helvetica"/>
                <a:ea typeface="Helvetica"/>
                <a:cs typeface="Helvetica"/>
                <a:sym typeface="Helvetica"/>
              </a:defRPr>
            </a:pPr>
            <a:r>
              <a:t>Luftrom</a:t>
            </a:r>
          </a:p>
          <a:p>
            <a:pPr marL="782319" lvl="1" indent="-391159" defTabSz="514095">
              <a:spcBef>
                <a:spcPts val="3600"/>
              </a:spcBef>
              <a:defRPr sz="3168" b="1">
                <a:latin typeface="Helvetica"/>
                <a:ea typeface="Helvetica"/>
                <a:cs typeface="Helvetica"/>
                <a:sym typeface="Helvetica"/>
              </a:defRPr>
            </a:pPr>
            <a:r>
              <a:t>Anlegg</a:t>
            </a:r>
          </a:p>
          <a:p>
            <a:pPr marL="782319" lvl="1" indent="-391159" defTabSz="514095">
              <a:spcBef>
                <a:spcPts val="3600"/>
              </a:spcBef>
              <a:defRPr sz="3168" b="1">
                <a:latin typeface="Helvetica"/>
                <a:ea typeface="Helvetica"/>
                <a:cs typeface="Helvetica"/>
                <a:sym typeface="Helvetica"/>
              </a:defRPr>
            </a:pPr>
            <a:r>
              <a:t>Tilgjengelighet (regelverk og miljø)</a:t>
            </a:r>
          </a:p>
          <a:p>
            <a:pPr marL="782319" lvl="1" indent="-391159" defTabSz="514095">
              <a:spcBef>
                <a:spcPts val="3600"/>
              </a:spcBef>
              <a:defRPr sz="3168"/>
            </a:pPr>
            <a:r>
              <a:t>Samfunnsstøtte og innovasjon</a:t>
            </a:r>
          </a:p>
          <a:p>
            <a:pPr marL="782319" lvl="1" indent="-391159" defTabSz="514095">
              <a:spcBef>
                <a:spcPts val="3600"/>
              </a:spcBef>
              <a:defRPr sz="3168"/>
            </a:pPr>
            <a:r>
              <a:t>Klubbstøtte, breddeidrett, konkurranser/toppidrett m.v.</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Ansvar - sikkerhet"/>
          <p:cNvSpPr txBox="1">
            <a:spLocks noGrp="1"/>
          </p:cNvSpPr>
          <p:nvPr>
            <p:ph type="title"/>
          </p:nvPr>
        </p:nvSpPr>
        <p:spPr>
          <a:prstGeom prst="rect">
            <a:avLst/>
          </a:prstGeom>
        </p:spPr>
        <p:txBody>
          <a:bodyPr/>
          <a:lstStyle/>
          <a:p>
            <a:r>
              <a:t>Ansvar - sikkerhet</a:t>
            </a:r>
          </a:p>
        </p:txBody>
      </p:sp>
      <p:sp>
        <p:nvSpPr>
          <p:cNvPr id="167" name="NLF skal legge til rette for at sikkerheten for norske luftsportsutøvere skal kunne dokumenteres som blant de beste i Europa.…"/>
          <p:cNvSpPr txBox="1">
            <a:spLocks noGrp="1"/>
          </p:cNvSpPr>
          <p:nvPr>
            <p:ph type="body" idx="1"/>
          </p:nvPr>
        </p:nvSpPr>
        <p:spPr>
          <a:prstGeom prst="rect">
            <a:avLst/>
          </a:prstGeom>
        </p:spPr>
        <p:txBody>
          <a:bodyPr/>
          <a:lstStyle/>
          <a:p>
            <a:r>
              <a:t>NLF skal legge til rette for at sikkerheten for norske luftsportsutøvere skal kunne dokumenteres som blant de beste i Europa.</a:t>
            </a:r>
          </a:p>
          <a:p>
            <a:r>
              <a:t>Sikkerhetsarbeidet skal ikke oppfattes som unødig rigorøst og byråkratisk.</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Karakteristikk"/>
          <p:cNvSpPr txBox="1">
            <a:spLocks noGrp="1"/>
          </p:cNvSpPr>
          <p:nvPr>
            <p:ph type="title"/>
          </p:nvPr>
        </p:nvSpPr>
        <p:spPr>
          <a:prstGeom prst="rect">
            <a:avLst/>
          </a:prstGeom>
        </p:spPr>
        <p:txBody>
          <a:bodyPr/>
          <a:lstStyle/>
          <a:p>
            <a:r>
              <a:t>Karakteristikk</a:t>
            </a:r>
          </a:p>
        </p:txBody>
      </p:sp>
      <p:sp>
        <p:nvSpPr>
          <p:cNvPr id="170" name="Syv hovedaktiviteter/grener…"/>
          <p:cNvSpPr txBox="1">
            <a:spLocks noGrp="1"/>
          </p:cNvSpPr>
          <p:nvPr>
            <p:ph type="body" idx="1"/>
          </p:nvPr>
        </p:nvSpPr>
        <p:spPr>
          <a:prstGeom prst="rect">
            <a:avLst/>
          </a:prstGeom>
        </p:spPr>
        <p:txBody>
          <a:bodyPr/>
          <a:lstStyle/>
          <a:p>
            <a:r>
              <a:t>Syv hovedaktiviteter/grener</a:t>
            </a:r>
          </a:p>
          <a:p>
            <a:pPr lvl="1"/>
            <a:r>
              <a:t>Motorfly — mikrofly — modellfly — seilfly — ballong — fallskjerm — hang- og paragliding.</a:t>
            </a:r>
          </a:p>
          <a:p>
            <a:pPr lvl="1"/>
            <a:r>
              <a:t>Underaktiviteter som para-motor, mikroseilfly og mikrohelikopter, speedflying.</a:t>
            </a:r>
          </a:p>
          <a:p>
            <a:pPr lvl="1"/>
            <a:r>
              <a:t>Demografisk bredde i utøvermassen.</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Obligatorisk vs anbefalt"/>
          <p:cNvSpPr txBox="1">
            <a:spLocks noGrp="1"/>
          </p:cNvSpPr>
          <p:nvPr>
            <p:ph type="title"/>
          </p:nvPr>
        </p:nvSpPr>
        <p:spPr>
          <a:prstGeom prst="rect">
            <a:avLst/>
          </a:prstGeom>
        </p:spPr>
        <p:txBody>
          <a:bodyPr/>
          <a:lstStyle/>
          <a:p>
            <a:r>
              <a:t>Obligatorisk vs anbefalt</a:t>
            </a:r>
          </a:p>
        </p:txBody>
      </p:sp>
      <p:sp>
        <p:nvSpPr>
          <p:cNvPr id="173" name="Avhengighet av organisasjon og anlegg.…"/>
          <p:cNvSpPr txBox="1">
            <a:spLocks noGrp="1"/>
          </p:cNvSpPr>
          <p:nvPr>
            <p:ph type="body" idx="1"/>
          </p:nvPr>
        </p:nvSpPr>
        <p:spPr>
          <a:prstGeom prst="rect">
            <a:avLst/>
          </a:prstGeom>
        </p:spPr>
        <p:txBody>
          <a:bodyPr/>
          <a:lstStyle/>
          <a:p>
            <a:r>
              <a:rPr dirty="0" err="1"/>
              <a:t>Avhengighet</a:t>
            </a:r>
            <a:r>
              <a:rPr dirty="0"/>
              <a:t> </a:t>
            </a:r>
            <a:r>
              <a:rPr dirty="0" err="1"/>
              <a:t>av</a:t>
            </a:r>
            <a:r>
              <a:rPr dirty="0"/>
              <a:t> </a:t>
            </a:r>
            <a:r>
              <a:rPr dirty="0" err="1"/>
              <a:t>organisasjon</a:t>
            </a:r>
            <a:r>
              <a:rPr dirty="0"/>
              <a:t> </a:t>
            </a:r>
            <a:r>
              <a:rPr dirty="0" err="1"/>
              <a:t>og</a:t>
            </a:r>
            <a:r>
              <a:rPr dirty="0"/>
              <a:t> </a:t>
            </a:r>
            <a:r>
              <a:rPr dirty="0" err="1"/>
              <a:t>anlegg</a:t>
            </a:r>
            <a:r>
              <a:rPr dirty="0"/>
              <a:t>.</a:t>
            </a:r>
          </a:p>
          <a:p>
            <a:r>
              <a:rPr dirty="0" err="1"/>
              <a:t>Motorfly</a:t>
            </a:r>
            <a:r>
              <a:rPr dirty="0"/>
              <a:t> </a:t>
            </a:r>
            <a:r>
              <a:rPr dirty="0" err="1"/>
              <a:t>og</a:t>
            </a:r>
            <a:r>
              <a:rPr dirty="0"/>
              <a:t> </a:t>
            </a:r>
            <a:r>
              <a:rPr dirty="0" err="1"/>
              <a:t>fallskjerm</a:t>
            </a:r>
            <a:r>
              <a:rPr dirty="0"/>
              <a:t> </a:t>
            </a:r>
            <a:r>
              <a:rPr dirty="0" err="1"/>
              <a:t>har</a:t>
            </a:r>
            <a:r>
              <a:rPr dirty="0"/>
              <a:t> </a:t>
            </a:r>
            <a:r>
              <a:rPr dirty="0" err="1"/>
              <a:t>høy</a:t>
            </a:r>
            <a:r>
              <a:rPr dirty="0"/>
              <a:t> </a:t>
            </a:r>
            <a:r>
              <a:rPr dirty="0" err="1"/>
              <a:t>avhengighet</a:t>
            </a:r>
            <a:r>
              <a:rPr dirty="0"/>
              <a:t>/</a:t>
            </a:r>
            <a:r>
              <a:rPr dirty="0" err="1"/>
              <a:t>er</a:t>
            </a:r>
            <a:r>
              <a:rPr dirty="0"/>
              <a:t> </a:t>
            </a:r>
            <a:r>
              <a:rPr dirty="0" err="1"/>
              <a:t>kontrollerbar</a:t>
            </a:r>
            <a:r>
              <a:rPr dirty="0"/>
              <a:t>.</a:t>
            </a:r>
          </a:p>
          <a:p>
            <a:r>
              <a:rPr dirty="0" err="1"/>
              <a:t>Modellfly</a:t>
            </a:r>
            <a:r>
              <a:rPr dirty="0"/>
              <a:t> </a:t>
            </a:r>
            <a:r>
              <a:rPr dirty="0" err="1"/>
              <a:t>og</a:t>
            </a:r>
            <a:r>
              <a:rPr dirty="0"/>
              <a:t> paragliding </a:t>
            </a:r>
            <a:r>
              <a:rPr dirty="0" err="1"/>
              <a:t>trenger</a:t>
            </a:r>
            <a:r>
              <a:rPr dirty="0"/>
              <a:t> </a:t>
            </a:r>
            <a:r>
              <a:rPr dirty="0" err="1"/>
              <a:t>egentlig</a:t>
            </a:r>
            <a:r>
              <a:rPr dirty="0"/>
              <a:t> </a:t>
            </a:r>
            <a:r>
              <a:rPr dirty="0" err="1"/>
              <a:t>ingenting</a:t>
            </a:r>
            <a:r>
              <a:rPr dirty="0"/>
              <a:t>.</a:t>
            </a:r>
          </a:p>
          <a:p>
            <a:r>
              <a:rPr dirty="0" err="1"/>
              <a:t>Basehopping</a:t>
            </a:r>
            <a:r>
              <a:rPr dirty="0"/>
              <a:t> et </a:t>
            </a:r>
            <a:r>
              <a:rPr dirty="0" err="1"/>
              <a:t>eksempel</a:t>
            </a:r>
            <a:r>
              <a:rPr dirty="0"/>
              <a:t> </a:t>
            </a:r>
            <a:r>
              <a:rPr dirty="0" err="1"/>
              <a:t>på</a:t>
            </a:r>
            <a:r>
              <a:rPr dirty="0"/>
              <a:t> </a:t>
            </a:r>
            <a:r>
              <a:rPr dirty="0" err="1"/>
              <a:t>uregulerbar</a:t>
            </a:r>
            <a:r>
              <a:rPr dirty="0"/>
              <a:t> </a:t>
            </a:r>
            <a:r>
              <a:rPr dirty="0" err="1"/>
              <a:t>aktivitet</a:t>
            </a:r>
            <a:r>
              <a:rPr dirty="0"/>
              <a:t>.</a:t>
            </a:r>
          </a:p>
          <a:p>
            <a:r>
              <a:rPr lang="nb-NO" dirty="0" smtClean="0"/>
              <a:t>Siktemål</a:t>
            </a:r>
            <a:r>
              <a:rPr dirty="0" smtClean="0"/>
              <a:t>: </a:t>
            </a:r>
            <a:r>
              <a:rPr dirty="0" err="1"/>
              <a:t>sikkerhetssystemer</a:t>
            </a:r>
            <a:r>
              <a:rPr dirty="0"/>
              <a:t>, </a:t>
            </a:r>
            <a:r>
              <a:rPr dirty="0" err="1"/>
              <a:t>kurs</a:t>
            </a:r>
            <a:r>
              <a:rPr dirty="0"/>
              <a:t>, fag- </a:t>
            </a:r>
            <a:r>
              <a:rPr dirty="0" err="1"/>
              <a:t>og</a:t>
            </a:r>
            <a:r>
              <a:rPr dirty="0"/>
              <a:t> </a:t>
            </a:r>
            <a:r>
              <a:rPr dirty="0" err="1"/>
              <a:t>sosial</a:t>
            </a:r>
            <a:r>
              <a:rPr dirty="0"/>
              <a:t> </a:t>
            </a:r>
            <a:r>
              <a:rPr dirty="0" err="1"/>
              <a:t>miljø</a:t>
            </a:r>
            <a:r>
              <a:rPr dirty="0"/>
              <a:t>, </a:t>
            </a:r>
            <a:r>
              <a:rPr dirty="0" err="1"/>
              <a:t>idrett</a:t>
            </a:r>
            <a:r>
              <a:rPr dirty="0"/>
              <a:t>, </a:t>
            </a:r>
            <a:r>
              <a:rPr dirty="0" err="1"/>
              <a:t>forsikring</a:t>
            </a:r>
            <a:r>
              <a:rPr dirty="0"/>
              <a:t>.</a:t>
            </a:r>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17962</TotalTime>
  <Words>1117</Words>
  <Application>Microsoft Office PowerPoint</Application>
  <PresentationFormat>Egendefinert</PresentationFormat>
  <Paragraphs>97</Paragraphs>
  <Slides>31</Slides>
  <Notes>2</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31</vt:i4>
      </vt:variant>
    </vt:vector>
  </HeadingPairs>
  <TitlesOfParts>
    <vt:vector size="38" baseType="lpstr">
      <vt:lpstr>Arial</vt:lpstr>
      <vt:lpstr>Calibri</vt:lpstr>
      <vt:lpstr>Garamond</vt:lpstr>
      <vt:lpstr>Helvetica</vt:lpstr>
      <vt:lpstr>Helvetica Light</vt:lpstr>
      <vt:lpstr>Helvetica Neue</vt:lpstr>
      <vt:lpstr>White</vt:lpstr>
      <vt:lpstr>Stjørdal Hang- og Paragliderklubb</vt:lpstr>
      <vt:lpstr>PowerPoint-presentasjon</vt:lpstr>
      <vt:lpstr>PowerPoint-presentasjon</vt:lpstr>
      <vt:lpstr>Ansvar</vt:lpstr>
      <vt:lpstr>Ansvar</vt:lpstr>
      <vt:lpstr>Ansvar - NLFs strategiske</vt:lpstr>
      <vt:lpstr>Ansvar - sikkerhet</vt:lpstr>
      <vt:lpstr>Karakteristikk</vt:lpstr>
      <vt:lpstr>Obligatorisk vs anbefalt</vt:lpstr>
      <vt:lpstr>Nivådelt ansvar - øverst</vt:lpstr>
      <vt:lpstr>Seksjonenes ansvar</vt:lpstr>
      <vt:lpstr>PowerPoint-presentasjon</vt:lpstr>
      <vt:lpstr>Lokalt ansvar</vt:lpstr>
      <vt:lpstr>Utøvers ansvar</vt:lpstr>
      <vt:lpstr>Utfordring — lone riders</vt:lpstr>
      <vt:lpstr>Bindemidler</vt:lpstr>
      <vt:lpstr>Speedgliderulykke 28.04.2019 Hoven i Loen</vt:lpstr>
      <vt:lpstr>Scenario</vt:lpstr>
      <vt:lpstr>Scenario 1</vt:lpstr>
      <vt:lpstr>Scenario 2</vt:lpstr>
      <vt:lpstr>Scenario 3</vt:lpstr>
      <vt:lpstr>Scenario 4</vt:lpstr>
      <vt:lpstr>Scenario 5</vt:lpstr>
      <vt:lpstr>Scenario 6</vt:lpstr>
      <vt:lpstr>Scenario 7</vt:lpstr>
      <vt:lpstr>Scenario 8</vt:lpstr>
      <vt:lpstr>Scenario 9</vt:lpstr>
      <vt:lpstr>Scenario 10</vt:lpstr>
      <vt:lpstr>Oppsummering</vt:lpstr>
      <vt:lpstr>Refleksjon</vt:lpstr>
      <vt:lpstr>Vipps 250 kr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NLF - ledersamling 2016</dc:title>
  <dc:creator>Kjell-Harald Nesengmo</dc:creator>
  <cp:lastModifiedBy>Kjell-Harald Nesengmo</cp:lastModifiedBy>
  <cp:revision>47</cp:revision>
  <cp:lastPrinted>2019-11-25T14:52:00Z</cp:lastPrinted>
  <dcterms:modified xsi:type="dcterms:W3CDTF">2019-11-30T19:47:35Z</dcterms:modified>
</cp:coreProperties>
</file>